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notesMasterIdLst>
    <p:notesMasterId r:id="rId79"/>
  </p:notesMasterIdLst>
  <p:sldIdLst>
    <p:sldId id="402" r:id="rId2"/>
    <p:sldId id="403" r:id="rId3"/>
    <p:sldId id="424" r:id="rId4"/>
    <p:sldId id="457" r:id="rId5"/>
    <p:sldId id="425" r:id="rId6"/>
    <p:sldId id="404" r:id="rId7"/>
    <p:sldId id="426" r:id="rId8"/>
    <p:sldId id="428" r:id="rId9"/>
    <p:sldId id="407" r:id="rId10"/>
    <p:sldId id="463" r:id="rId11"/>
    <p:sldId id="405" r:id="rId12"/>
    <p:sldId id="408" r:id="rId13"/>
    <p:sldId id="458" r:id="rId14"/>
    <p:sldId id="409" r:id="rId15"/>
    <p:sldId id="430" r:id="rId16"/>
    <p:sldId id="419" r:id="rId17"/>
    <p:sldId id="422" r:id="rId18"/>
    <p:sldId id="417" r:id="rId19"/>
    <p:sldId id="459" r:id="rId20"/>
    <p:sldId id="460" r:id="rId21"/>
    <p:sldId id="415" r:id="rId22"/>
    <p:sldId id="416" r:id="rId23"/>
    <p:sldId id="341" r:id="rId24"/>
    <p:sldId id="414" r:id="rId25"/>
    <p:sldId id="411" r:id="rId26"/>
    <p:sldId id="412" r:id="rId27"/>
    <p:sldId id="413" r:id="rId28"/>
    <p:sldId id="427" r:id="rId29"/>
    <p:sldId id="340" r:id="rId30"/>
    <p:sldId id="461" r:id="rId31"/>
    <p:sldId id="429" r:id="rId32"/>
    <p:sldId id="453" r:id="rId33"/>
    <p:sldId id="454" r:id="rId34"/>
    <p:sldId id="435" r:id="rId35"/>
    <p:sldId id="436" r:id="rId36"/>
    <p:sldId id="437" r:id="rId37"/>
    <p:sldId id="438" r:id="rId38"/>
    <p:sldId id="439" r:id="rId39"/>
    <p:sldId id="440" r:id="rId40"/>
    <p:sldId id="410" r:id="rId41"/>
    <p:sldId id="298" r:id="rId42"/>
    <p:sldId id="299" r:id="rId43"/>
    <p:sldId id="301" r:id="rId44"/>
    <p:sldId id="307" r:id="rId45"/>
    <p:sldId id="442" r:id="rId46"/>
    <p:sldId id="309" r:id="rId47"/>
    <p:sldId id="391" r:id="rId48"/>
    <p:sldId id="310" r:id="rId49"/>
    <p:sldId id="311" r:id="rId50"/>
    <p:sldId id="451" r:id="rId51"/>
    <p:sldId id="450" r:id="rId52"/>
    <p:sldId id="312" r:id="rId53"/>
    <p:sldId id="444" r:id="rId54"/>
    <p:sldId id="315" r:id="rId55"/>
    <p:sldId id="318" r:id="rId56"/>
    <p:sldId id="389" r:id="rId57"/>
    <p:sldId id="317" r:id="rId58"/>
    <p:sldId id="319" r:id="rId59"/>
    <p:sldId id="452" r:id="rId60"/>
    <p:sldId id="455" r:id="rId61"/>
    <p:sldId id="456" r:id="rId62"/>
    <p:sldId id="323" r:id="rId63"/>
    <p:sldId id="324" r:id="rId64"/>
    <p:sldId id="445" r:id="rId65"/>
    <p:sldId id="446" r:id="rId66"/>
    <p:sldId id="447" r:id="rId67"/>
    <p:sldId id="449" r:id="rId68"/>
    <p:sldId id="448" r:id="rId69"/>
    <p:sldId id="326" r:id="rId70"/>
    <p:sldId id="462" r:id="rId71"/>
    <p:sldId id="382" r:id="rId72"/>
    <p:sldId id="431" r:id="rId73"/>
    <p:sldId id="432" r:id="rId74"/>
    <p:sldId id="433" r:id="rId75"/>
    <p:sldId id="327" r:id="rId76"/>
    <p:sldId id="434" r:id="rId77"/>
    <p:sldId id="464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0022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709" autoAdjust="0"/>
  </p:normalViewPr>
  <p:slideViewPr>
    <p:cSldViewPr>
      <p:cViewPr varScale="1">
        <p:scale>
          <a:sx n="69" d="100"/>
          <a:sy n="69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D2A99-25FB-4B68-B8B3-9A663FFF385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53B37-DA93-4BCB-8330-B446AC37E8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D5192-76BF-4BE6-8EB4-572265A93B10}" type="slidenum">
              <a:rPr lang="en-US"/>
              <a:pPr/>
              <a:t>3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A2556-7B79-45A5-B10A-AF436E61F97B}" type="slidenum">
              <a:rPr lang="en-US"/>
              <a:pPr/>
              <a:t>31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C3703-C660-41A7-851D-EF65A47A9A77}" type="slidenum">
              <a:rPr lang="en-US"/>
              <a:pPr/>
              <a:t>41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F1A16-49D6-4C5D-B2F7-E8D39C81A0F6}" type="slidenum">
              <a:rPr lang="en-US"/>
              <a:pPr/>
              <a:t>49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806AA-46CD-47E3-81A3-08172EB8CFA5}" type="slidenum">
              <a:rPr lang="en-US"/>
              <a:pPr/>
              <a:t>52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17CAE-DD15-4C24-AD6B-76B6A30CF89E}" type="slidenum">
              <a:rPr lang="en-US"/>
              <a:pPr/>
              <a:t>54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CF620-A75C-4E7D-BACD-7E600A18E832}" type="slidenum">
              <a:rPr lang="en-US"/>
              <a:pPr/>
              <a:t>58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F45C60-B6A2-4324-BC1F-DFB61500628C}" type="slidenum">
              <a:rPr lang="en-US"/>
              <a:pPr/>
              <a:t>63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A1C49-7867-41C2-A230-DB7754D54535}" type="slidenum">
              <a:rPr lang="en-US"/>
              <a:pPr/>
              <a:t>69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851F2-4DC9-4C9B-AE8F-6B5A34C91E17}" type="slidenum">
              <a:rPr lang="en-US"/>
              <a:pPr/>
              <a:t>72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65357-99BB-47F5-ABF6-E33BEAE16F19}" type="slidenum">
              <a:rPr lang="en-US"/>
              <a:pPr/>
              <a:t>73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2C545-4D95-4FEF-885D-8551F50628D3}" type="slidenum">
              <a:rPr lang="en-US"/>
              <a:pPr/>
              <a:t>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81EB2-1C7E-41F2-96E8-4F1F38ECAC6D}" type="slidenum">
              <a:rPr lang="en-US"/>
              <a:pPr/>
              <a:t>74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057926-0E86-4172-AC1F-E973FBF9CA11}" type="slidenum">
              <a:rPr lang="en-US"/>
              <a:pPr/>
              <a:t>75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CAF7D-38DF-417E-894B-01F4D16C4E2F}" type="slidenum">
              <a:rPr lang="en-US"/>
              <a:pPr/>
              <a:t>76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23A957-6F35-48D4-8D0B-D4B906B271F3}" type="slidenum">
              <a:rPr lang="en-US"/>
              <a:pPr/>
              <a:t>7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0E60C-0FCF-4ABE-8893-830F727C4E75}" type="slidenum">
              <a:rPr lang="en-US"/>
              <a:pPr/>
              <a:t>8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AB693-8418-4F61-8EDE-5AF84CCDACA2}" type="slidenum">
              <a:rPr lang="en-US"/>
              <a:pPr/>
              <a:t>15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3DDE34-47B4-44BE-AA24-0CCF36D598D0}" type="slidenum">
              <a:rPr lang="ar-SA" smtClean="0"/>
              <a:pPr/>
              <a:t>16</a:t>
            </a:fld>
            <a:endParaRPr lang="en-C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5DFA1D-2EBA-4610-A96C-4AB23B2E56BB}" type="slidenum">
              <a:rPr lang="ar-SA" smtClean="0"/>
              <a:pPr/>
              <a:t>17</a:t>
            </a:fld>
            <a:endParaRPr lang="en-C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24B59-62F7-4117-B768-75AACE8EC923}" type="slidenum">
              <a:rPr lang="en-US"/>
              <a:pPr/>
              <a:t>28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965FC-E240-4673-A3D4-F20BE74683C1}" type="slidenum">
              <a:rPr lang="ar-SA" smtClean="0"/>
              <a:pPr/>
              <a:t>30</a:t>
            </a:fld>
            <a:endParaRPr lang="en-C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E3A03-925F-4588-9C80-6745E1FAF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B9DE3-B272-49CC-963E-DFFA91280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D49B0-2D25-44C0-95C3-C804514A7DDE}" type="slidenum">
              <a:rPr lang="ar-S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7" y="1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5" y="4246564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3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5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1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1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3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9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1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3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5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1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1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3" y="1219200"/>
            <a:ext cx="132763" cy="128467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2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2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3" y="1371600"/>
            <a:ext cx="132763" cy="128467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9" y="1474763"/>
            <a:ext cx="132763" cy="128467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00"/>
            <a:ext cx="2133600" cy="365125"/>
          </a:xfrm>
        </p:spPr>
        <p:txBody>
          <a:bodyPr/>
          <a:lstStyle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00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00"/>
            <a:ext cx="457200" cy="365125"/>
          </a:xfrm>
        </p:spPr>
        <p:txBody>
          <a:bodyPr/>
          <a:lstStyle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A226D72-8BF6-46AF-AEFB-209750C4DCEE}" type="datetimeFigureOut">
              <a:rPr lang="en-US" smtClean="0"/>
              <a:pPr/>
              <a:t>6/22/2019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6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F625E6F-D82D-4BAF-843D-4577825B6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39" tIns="45719" rIns="91439" bIns="45719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788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57148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Chronic Mitral Regurgitation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/>
              <a:t>Often caused by </a:t>
            </a:r>
            <a:r>
              <a:rPr lang="en-US" sz="2800" b="1" dirty="0" err="1" smtClean="0"/>
              <a:t>myxomatous</a:t>
            </a:r>
            <a:r>
              <a:rPr lang="en-US" sz="2800" b="1" dirty="0" smtClean="0"/>
              <a:t> disease or MVP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b="1" dirty="0" err="1" smtClean="0"/>
              <a:t>Myxomatous</a:t>
            </a:r>
            <a:r>
              <a:rPr lang="en-US" sz="2800" b="1" dirty="0" smtClean="0"/>
              <a:t> mitral valve disease with progressive MR associated with poor long term outcome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b="1" dirty="0" smtClean="0"/>
              <a:t>Higher risk of arrhythmias and sudden cardiac death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b="1" dirty="0" smtClean="0"/>
              <a:t>MVP occurs in ~2% of the general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Chronic Mitral Regurgitation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Other causes include secondary or acquired leaflet dysfunction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Endocarditis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Rheumatic heart disease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Annular tethering from LV dilation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Tethering of the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chordal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apparatus from ischemic heart disease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Rare cause: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Fenfluramine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phentermine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also associated with AI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Compensatory increase in LV chamber size initially allows for increase in total stroke volume and restoration or total forward cardiac 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ronic compensated 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14400"/>
          </a:xfrm>
        </p:spPr>
        <p:txBody>
          <a:bodyPr/>
          <a:lstStyle/>
          <a:p>
            <a:r>
              <a:rPr lang="en-US" dirty="0" smtClean="0"/>
              <a:t>Chronic Compensated Stage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86182" y="3143248"/>
            <a:ext cx="1571636" cy="1285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LaPlace’s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law</a:t>
            </a: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endParaRPr lang="en-US" dirty="0"/>
          </a:p>
        </p:txBody>
      </p:sp>
      <p:pic>
        <p:nvPicPr>
          <p:cNvPr id="48130" name="Picture 2" descr="C:\Documents and Settings\azarfarin\Desktop\imagesCAX11ZP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59"/>
            <a:ext cx="4357718" cy="553608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929190" y="2857496"/>
            <a:ext cx="4000528" cy="17859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00628" y="292893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z-Cyrl-AZ" sz="2800" b="1" dirty="0" smtClean="0">
                <a:solidFill>
                  <a:srgbClr val="FF0000"/>
                </a:solidFill>
              </a:rPr>
              <a:t>б</a:t>
            </a:r>
            <a:r>
              <a:rPr lang="en-US" sz="2800" b="1" dirty="0" smtClean="0">
                <a:solidFill>
                  <a:srgbClr val="FF0000"/>
                </a:solidFill>
              </a:rPr>
              <a:t>=P. r/2h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б =</a:t>
            </a:r>
            <a:r>
              <a:rPr lang="en-US" b="1" dirty="0" err="1" smtClean="0">
                <a:solidFill>
                  <a:srgbClr val="FFFF00"/>
                </a:solidFill>
              </a:rPr>
              <a:t>Afterload</a:t>
            </a:r>
            <a:r>
              <a:rPr lang="en-US" b="1" dirty="0" smtClean="0">
                <a:solidFill>
                  <a:srgbClr val="FFFF00"/>
                </a:solidFill>
              </a:rPr>
              <a:t> (Wall stress/tension)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 =pressure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r = </a:t>
            </a:r>
            <a:r>
              <a:rPr lang="en-US" b="1" dirty="0" err="1" smtClean="0">
                <a:solidFill>
                  <a:srgbClr val="FFFF00"/>
                </a:solidFill>
              </a:rPr>
              <a:t>Radious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h = Wall thickness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2285992"/>
            <a:ext cx="206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LaPlace’s</a:t>
            </a:r>
            <a:r>
              <a:rPr lang="en-US" sz="2400" b="1" dirty="0" smtClean="0">
                <a:solidFill>
                  <a:srgbClr val="00B050"/>
                </a:solidFill>
              </a:rPr>
              <a:t> law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ronic decompensated 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r>
              <a:rPr lang="en-US" dirty="0" smtClean="0"/>
              <a:t>Chronic </a:t>
            </a:r>
            <a:r>
              <a:rPr lang="en-US" dirty="0" err="1" smtClean="0"/>
              <a:t>Decompensated</a:t>
            </a:r>
            <a:r>
              <a:rPr lang="en-US" dirty="0" smtClean="0"/>
              <a:t> Stage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Continuing Medical Implementation ®                                       …..</a:t>
            </a:r>
            <a:r>
              <a:rPr lang="en-US" i="1"/>
              <a:t>.bridging the care gap </a:t>
            </a:r>
          </a:p>
        </p:txBody>
      </p:sp>
      <p:sp>
        <p:nvSpPr>
          <p:cNvPr id="1116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Chronic</a:t>
            </a:r>
            <a:r>
              <a:rPr lang="fr-CA" dirty="0" smtClean="0"/>
              <a:t> MR Stages (</a:t>
            </a:r>
            <a:r>
              <a:rPr lang="fr-CA" dirty="0" err="1" smtClean="0"/>
              <a:t>Summary</a:t>
            </a:r>
            <a:r>
              <a:rPr lang="fr-CA" dirty="0" smtClean="0"/>
              <a:t>)</a:t>
            </a:r>
            <a:endParaRPr lang="en-US" dirty="0"/>
          </a:p>
        </p:txBody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CA" sz="2800" dirty="0"/>
              <a:t>LV size and </a:t>
            </a:r>
            <a:r>
              <a:rPr lang="fr-CA" sz="2800" dirty="0" err="1"/>
              <a:t>function</a:t>
            </a:r>
            <a:r>
              <a:rPr lang="fr-CA" sz="2800" dirty="0"/>
              <a:t> </a:t>
            </a:r>
            <a:r>
              <a:rPr lang="fr-CA" sz="2800" dirty="0" err="1"/>
              <a:t>defined</a:t>
            </a:r>
            <a:r>
              <a:rPr lang="fr-CA" sz="2800" dirty="0"/>
              <a:t> by </a:t>
            </a:r>
            <a:r>
              <a:rPr lang="fr-CA" sz="2800" dirty="0" err="1"/>
              <a:t>echo</a:t>
            </a:r>
            <a:endParaRPr lang="fr-CA" sz="2800" dirty="0"/>
          </a:p>
          <a:p>
            <a:pPr>
              <a:lnSpc>
                <a:spcPct val="90000"/>
              </a:lnSpc>
            </a:pPr>
            <a:r>
              <a:rPr lang="fr-CA" sz="2800" dirty="0"/>
              <a:t>Stage 1-</a:t>
            </a:r>
            <a:r>
              <a:rPr lang="fr-CA" sz="2800" dirty="0" err="1"/>
              <a:t>compensated</a:t>
            </a:r>
            <a:r>
              <a:rPr lang="fr-CA" sz="2800" dirty="0"/>
              <a:t>: </a:t>
            </a:r>
          </a:p>
          <a:p>
            <a:pPr lvl="1">
              <a:lnSpc>
                <a:spcPct val="90000"/>
              </a:lnSpc>
            </a:pPr>
            <a:r>
              <a:rPr lang="fr-CA" sz="2400" dirty="0"/>
              <a:t>End-</a:t>
            </a:r>
            <a:r>
              <a:rPr lang="fr-CA" sz="2400" dirty="0" err="1"/>
              <a:t>diastolic</a:t>
            </a:r>
            <a:r>
              <a:rPr lang="fr-CA" sz="2400" dirty="0"/>
              <a:t> dimension </a:t>
            </a:r>
            <a:r>
              <a:rPr lang="fr-CA" sz="2400" dirty="0" err="1"/>
              <a:t>less</a:t>
            </a:r>
            <a:r>
              <a:rPr lang="fr-CA" sz="2400" dirty="0"/>
              <a:t> 63mm, ESD </a:t>
            </a:r>
            <a:r>
              <a:rPr lang="fr-CA" sz="2400" dirty="0" err="1"/>
              <a:t>less</a:t>
            </a:r>
            <a:r>
              <a:rPr lang="fr-CA" sz="2400" dirty="0"/>
              <a:t> 42mm</a:t>
            </a:r>
          </a:p>
          <a:p>
            <a:pPr lvl="1">
              <a:lnSpc>
                <a:spcPct val="90000"/>
              </a:lnSpc>
            </a:pPr>
            <a:r>
              <a:rPr lang="fr-CA" sz="2400" dirty="0"/>
              <a:t>EF more </a:t>
            </a:r>
            <a:r>
              <a:rPr lang="fr-CA" sz="2400" dirty="0" err="1"/>
              <a:t>than</a:t>
            </a:r>
            <a:r>
              <a:rPr lang="fr-CA" sz="2400" dirty="0"/>
              <a:t> 60</a:t>
            </a:r>
          </a:p>
          <a:p>
            <a:pPr>
              <a:lnSpc>
                <a:spcPct val="90000"/>
              </a:lnSpc>
            </a:pPr>
            <a:r>
              <a:rPr lang="fr-CA" sz="2800" dirty="0"/>
              <a:t>Stage 2-</a:t>
            </a:r>
            <a:r>
              <a:rPr lang="fr-CA" sz="2800" dirty="0" err="1"/>
              <a:t>transitional</a:t>
            </a:r>
            <a:endParaRPr lang="fr-CA" sz="2800" dirty="0"/>
          </a:p>
          <a:p>
            <a:pPr lvl="1">
              <a:lnSpc>
                <a:spcPct val="90000"/>
              </a:lnSpc>
            </a:pPr>
            <a:r>
              <a:rPr lang="fr-CA" sz="2400" dirty="0"/>
              <a:t>EDD 65-68mm, ESD 44-45mm, EF 53-57</a:t>
            </a:r>
          </a:p>
          <a:p>
            <a:pPr>
              <a:lnSpc>
                <a:spcPct val="90000"/>
              </a:lnSpc>
            </a:pPr>
            <a:r>
              <a:rPr lang="fr-CA" sz="2800" dirty="0"/>
              <a:t>Stage 3-</a:t>
            </a:r>
            <a:r>
              <a:rPr lang="fr-CA" sz="2800" dirty="0" err="1"/>
              <a:t>decompensated</a:t>
            </a:r>
            <a:endParaRPr lang="fr-CA" sz="2800" dirty="0"/>
          </a:p>
          <a:p>
            <a:pPr lvl="1">
              <a:lnSpc>
                <a:spcPct val="90000"/>
              </a:lnSpc>
            </a:pPr>
            <a:r>
              <a:rPr lang="fr-CA" sz="2400" dirty="0"/>
              <a:t>EDD more </a:t>
            </a:r>
            <a:r>
              <a:rPr lang="fr-CA" sz="2400" dirty="0" err="1"/>
              <a:t>than</a:t>
            </a:r>
            <a:r>
              <a:rPr lang="fr-CA" sz="2400" dirty="0"/>
              <a:t> 70mm, ESD more </a:t>
            </a:r>
            <a:r>
              <a:rPr lang="fr-CA" sz="2400" dirty="0" err="1"/>
              <a:t>than</a:t>
            </a:r>
            <a:r>
              <a:rPr lang="fr-CA" sz="2400" dirty="0"/>
              <a:t> 45mm, EF </a:t>
            </a:r>
            <a:r>
              <a:rPr lang="fr-CA" sz="2400" dirty="0" err="1"/>
              <a:t>less</a:t>
            </a:r>
            <a:r>
              <a:rPr lang="fr-CA" sz="2400" dirty="0"/>
              <a:t> </a:t>
            </a:r>
            <a:r>
              <a:rPr lang="fr-CA" sz="2400" dirty="0" err="1"/>
              <a:t>than</a:t>
            </a:r>
            <a:r>
              <a:rPr lang="fr-CA" sz="2400" dirty="0"/>
              <a:t> 50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142852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Etiology of Primary (Organic) MR  </a:t>
            </a:r>
            <a:endParaRPr lang="en-CA" dirty="0" smtClean="0">
              <a:solidFill>
                <a:schemeClr val="tx1"/>
              </a:solidFill>
            </a:endParaRPr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3000"/>
            <a:ext cx="3810000" cy="50292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</a:rPr>
              <a:t>Valvular</a:t>
            </a:r>
            <a:r>
              <a:rPr lang="en-US" b="1" dirty="0" smtClean="0">
                <a:solidFill>
                  <a:srgbClr val="FFFF00"/>
                </a:solidFill>
              </a:rPr>
              <a:t>-leaflets</a:t>
            </a:r>
          </a:p>
          <a:p>
            <a:pPr lvl="1" eaLnBrk="1" hangingPunct="1">
              <a:defRPr/>
            </a:pP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Myxomatous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MV Disease (MV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prolapse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sz="2400" dirty="0" smtClean="0"/>
              <a:t>Rheumatic</a:t>
            </a:r>
          </a:p>
          <a:p>
            <a:pPr lvl="1" eaLnBrk="1" hangingPunct="1">
              <a:defRPr/>
            </a:pPr>
            <a:r>
              <a:rPr lang="en-US" sz="2400" dirty="0" err="1" smtClean="0"/>
              <a:t>Endocarditis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Congenital-clefts</a:t>
            </a:r>
          </a:p>
          <a:p>
            <a:pPr eaLnBrk="1" hangingPunct="1">
              <a:defRPr/>
            </a:pPr>
            <a:r>
              <a:rPr lang="en-US" b="1" dirty="0" err="1" smtClean="0">
                <a:solidFill>
                  <a:srgbClr val="FFFF00"/>
                </a:solidFill>
              </a:rPr>
              <a:t>Chordae</a:t>
            </a:r>
            <a:endParaRPr lang="en-US" b="1" dirty="0" smtClean="0">
              <a:solidFill>
                <a:srgbClr val="FFFF00"/>
              </a:solidFill>
            </a:endParaRPr>
          </a:p>
          <a:p>
            <a:pPr lvl="1" eaLnBrk="1" hangingPunct="1">
              <a:defRPr/>
            </a:pPr>
            <a:r>
              <a:rPr lang="en-US" sz="2400" dirty="0" smtClean="0"/>
              <a:t>Fused/inflammatory</a:t>
            </a:r>
          </a:p>
          <a:p>
            <a:pPr lvl="1" eaLnBrk="1" hangingPunct="1">
              <a:defRPr/>
            </a:pPr>
            <a:r>
              <a:rPr lang="en-US" sz="2400" dirty="0" smtClean="0"/>
              <a:t>Torn/t</a:t>
            </a:r>
            <a:r>
              <a:rPr lang="fr-CA" sz="2400" dirty="0" err="1" smtClean="0"/>
              <a:t>rauma</a:t>
            </a:r>
            <a:endParaRPr lang="fr-CA" sz="2400" dirty="0" smtClean="0"/>
          </a:p>
          <a:p>
            <a:pPr lvl="1" eaLnBrk="1" hangingPunct="1">
              <a:defRPr/>
            </a:pPr>
            <a:r>
              <a:rPr lang="fr-CA" sz="2400" dirty="0" err="1" smtClean="0"/>
              <a:t>Degenerative</a:t>
            </a:r>
            <a:endParaRPr lang="fr-CA" sz="2400" dirty="0" smtClean="0"/>
          </a:p>
          <a:p>
            <a:pPr lvl="1" eaLnBrk="1" hangingPunct="1">
              <a:defRPr/>
            </a:pPr>
            <a:r>
              <a:rPr lang="fr-CA" sz="2400" dirty="0" smtClean="0"/>
              <a:t>IE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4648200" y="12192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Annulus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Calcification, 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IE (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abcess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Papillary Muscles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- CAD (Ischemia, Infarction, Rupture)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- HCM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- Infiltrative disorders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Trauma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12064"/>
            <a:ext cx="8258204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Management of Primary (Organic) MR  </a:t>
            </a:r>
            <a:endParaRPr lang="en-CA" dirty="0" smtClean="0">
              <a:solidFill>
                <a:schemeClr val="tx1"/>
              </a:solidFill>
            </a:endParaRP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CA" b="1" dirty="0" err="1" smtClean="0">
                <a:solidFill>
                  <a:srgbClr val="FFFF00"/>
                </a:solidFill>
              </a:rPr>
              <a:t>Only</a:t>
            </a:r>
            <a:r>
              <a:rPr lang="fr-CA" b="1" dirty="0" smtClean="0">
                <a:solidFill>
                  <a:srgbClr val="FFFF00"/>
                </a:solidFill>
              </a:rPr>
              <a:t> effective </a:t>
            </a:r>
            <a:r>
              <a:rPr lang="fr-CA" b="1" dirty="0" err="1" smtClean="0">
                <a:solidFill>
                  <a:srgbClr val="FFFF00"/>
                </a:solidFill>
              </a:rPr>
              <a:t>treatment</a:t>
            </a:r>
            <a:r>
              <a:rPr lang="fr-CA" b="1" dirty="0" smtClean="0">
                <a:solidFill>
                  <a:srgbClr val="FFFF00"/>
                </a:solidFill>
              </a:rPr>
              <a:t> </a:t>
            </a:r>
            <a:r>
              <a:rPr lang="fr-CA" b="1" dirty="0" err="1" smtClean="0">
                <a:solidFill>
                  <a:srgbClr val="FFFF00"/>
                </a:solidFill>
              </a:rPr>
              <a:t>is</a:t>
            </a:r>
            <a:r>
              <a:rPr lang="fr-CA" b="1" dirty="0" smtClean="0">
                <a:solidFill>
                  <a:srgbClr val="FFFF00"/>
                </a:solidFill>
              </a:rPr>
              <a:t> </a:t>
            </a:r>
            <a:r>
              <a:rPr lang="fr-CA" b="1" dirty="0" smtClean="0">
                <a:solidFill>
                  <a:srgbClr val="FF0000"/>
                </a:solidFill>
              </a:rPr>
              <a:t>valve </a:t>
            </a:r>
            <a:r>
              <a:rPr lang="fr-CA" b="1" dirty="0" err="1" smtClean="0">
                <a:solidFill>
                  <a:srgbClr val="FF0000"/>
                </a:solidFill>
              </a:rPr>
              <a:t>repair</a:t>
            </a:r>
            <a:r>
              <a:rPr lang="fr-CA" b="1" dirty="0" smtClean="0">
                <a:solidFill>
                  <a:srgbClr val="FF0000"/>
                </a:solidFill>
              </a:rPr>
              <a:t>/replacement</a:t>
            </a:r>
          </a:p>
          <a:p>
            <a:pPr eaLnBrk="1" hangingPunct="1">
              <a:defRPr/>
            </a:pPr>
            <a:r>
              <a:rPr lang="fr-CA" b="1" dirty="0" smtClean="0">
                <a:solidFill>
                  <a:srgbClr val="FFFF00"/>
                </a:solidFill>
              </a:rPr>
              <a:t>Optimal timing </a:t>
            </a:r>
            <a:r>
              <a:rPr lang="fr-CA" b="1" dirty="0" err="1" smtClean="0">
                <a:solidFill>
                  <a:srgbClr val="FFFF00"/>
                </a:solidFill>
              </a:rPr>
              <a:t>determined</a:t>
            </a:r>
            <a:r>
              <a:rPr lang="fr-CA" b="1" dirty="0" smtClean="0">
                <a:solidFill>
                  <a:srgbClr val="FFFF00"/>
                </a:solidFill>
              </a:rPr>
              <a:t>:</a:t>
            </a:r>
          </a:p>
          <a:p>
            <a:pPr lvl="1" eaLnBrk="1" hangingPunct="1">
              <a:defRPr/>
            </a:pPr>
            <a:r>
              <a:rPr lang="fr-CA" b="1" dirty="0" err="1" smtClean="0">
                <a:solidFill>
                  <a:srgbClr val="FFFF00"/>
                </a:solidFill>
              </a:rPr>
              <a:t>Presence</a:t>
            </a:r>
            <a:r>
              <a:rPr lang="fr-CA" b="1" dirty="0" smtClean="0">
                <a:solidFill>
                  <a:srgbClr val="FFFF00"/>
                </a:solidFill>
              </a:rPr>
              <a:t> /absence of </a:t>
            </a:r>
            <a:r>
              <a:rPr lang="fr-CA" b="1" dirty="0" err="1" smtClean="0">
                <a:solidFill>
                  <a:srgbClr val="FFFF00"/>
                </a:solidFill>
              </a:rPr>
              <a:t>symptoms</a:t>
            </a:r>
            <a:endParaRPr lang="fr-CA" b="1" dirty="0" smtClean="0">
              <a:solidFill>
                <a:srgbClr val="FFFF00"/>
              </a:solidFill>
            </a:endParaRPr>
          </a:p>
          <a:p>
            <a:pPr lvl="1" eaLnBrk="1" hangingPunct="1">
              <a:defRPr/>
            </a:pPr>
            <a:r>
              <a:rPr lang="fr-CA" b="1" dirty="0" err="1" smtClean="0">
                <a:solidFill>
                  <a:srgbClr val="FFFF00"/>
                </a:solidFill>
              </a:rPr>
              <a:t>Functional</a:t>
            </a:r>
            <a:r>
              <a:rPr lang="fr-CA" b="1" dirty="0" smtClean="0">
                <a:solidFill>
                  <a:srgbClr val="FFFF00"/>
                </a:solidFill>
              </a:rPr>
              <a:t> state of </a:t>
            </a:r>
            <a:r>
              <a:rPr lang="fr-CA" b="1" dirty="0" err="1" smtClean="0">
                <a:solidFill>
                  <a:srgbClr val="FFFF00"/>
                </a:solidFill>
              </a:rPr>
              <a:t>ventricle</a:t>
            </a:r>
            <a:endParaRPr lang="fr-CA" b="1" dirty="0" smtClean="0">
              <a:solidFill>
                <a:srgbClr val="FFFF00"/>
              </a:solidFill>
            </a:endParaRPr>
          </a:p>
          <a:p>
            <a:pPr lvl="1" eaLnBrk="1" hangingPunct="1">
              <a:defRPr/>
            </a:pPr>
            <a:r>
              <a:rPr lang="fr-CA" b="1" dirty="0" err="1" smtClean="0">
                <a:solidFill>
                  <a:srgbClr val="FFFF00"/>
                </a:solidFill>
              </a:rPr>
              <a:t>Feasability</a:t>
            </a:r>
            <a:r>
              <a:rPr lang="fr-CA" b="1" dirty="0" smtClean="0">
                <a:solidFill>
                  <a:srgbClr val="FFFF00"/>
                </a:solidFill>
              </a:rPr>
              <a:t> of valve </a:t>
            </a:r>
            <a:r>
              <a:rPr lang="fr-CA" b="1" dirty="0" err="1" smtClean="0">
                <a:solidFill>
                  <a:srgbClr val="FFFF00"/>
                </a:solidFill>
              </a:rPr>
              <a:t>repair</a:t>
            </a:r>
            <a:endParaRPr lang="fr-CA" b="1" dirty="0" smtClean="0">
              <a:solidFill>
                <a:srgbClr val="FFFF00"/>
              </a:solidFill>
            </a:endParaRPr>
          </a:p>
          <a:p>
            <a:pPr lvl="1" eaLnBrk="1" hangingPunct="1">
              <a:defRPr/>
            </a:pPr>
            <a:r>
              <a:rPr lang="fr-CA" b="1" dirty="0" err="1" smtClean="0">
                <a:solidFill>
                  <a:srgbClr val="FFFF00"/>
                </a:solidFill>
              </a:rPr>
              <a:t>Presence</a:t>
            </a:r>
            <a:r>
              <a:rPr lang="fr-CA" b="1" dirty="0" smtClean="0">
                <a:solidFill>
                  <a:srgbClr val="FFFF00"/>
                </a:solidFill>
              </a:rPr>
              <a:t> of </a:t>
            </a:r>
            <a:r>
              <a:rPr lang="fr-CA" b="1" dirty="0" err="1" smtClean="0">
                <a:solidFill>
                  <a:srgbClr val="FFFF00"/>
                </a:solidFill>
              </a:rPr>
              <a:t>Afib</a:t>
            </a:r>
            <a:r>
              <a:rPr lang="fr-CA" b="1" dirty="0" smtClean="0">
                <a:solidFill>
                  <a:srgbClr val="FFFF00"/>
                </a:solidFill>
              </a:rPr>
              <a:t>/PHTN</a:t>
            </a:r>
          </a:p>
          <a:p>
            <a:pPr lvl="1" eaLnBrk="1" hangingPunct="1">
              <a:defRPr/>
            </a:pPr>
            <a:r>
              <a:rPr lang="fr-CA" b="1" dirty="0" err="1" smtClean="0">
                <a:solidFill>
                  <a:srgbClr val="FFFF00"/>
                </a:solidFill>
              </a:rPr>
              <a:t>Preference</a:t>
            </a:r>
            <a:r>
              <a:rPr lang="fr-CA" b="1" dirty="0" smtClean="0">
                <a:solidFill>
                  <a:srgbClr val="FFFF00"/>
                </a:solidFill>
              </a:rPr>
              <a:t>/expectations of patient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(Functional) MR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428736"/>
            <a:ext cx="5562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27129" y="2000240"/>
            <a:ext cx="4016871" cy="32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5786446" y="4214818"/>
            <a:ext cx="1571636" cy="71438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00694" y="5429264"/>
            <a:ext cx="3123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Apical and Lateral </a:t>
            </a:r>
          </a:p>
          <a:p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Displacement of PM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(Functional) MR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7224" y="1428736"/>
            <a:ext cx="7772400" cy="4857784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pathophysiology</a:t>
            </a:r>
            <a:r>
              <a:rPr lang="en-US" dirty="0" smtClean="0"/>
              <a:t> of secondary MR is </a:t>
            </a:r>
            <a:r>
              <a:rPr lang="en-US" u="sng" dirty="0" smtClean="0">
                <a:solidFill>
                  <a:srgbClr val="FFC000"/>
                </a:solidFill>
              </a:rPr>
              <a:t>much more complex</a:t>
            </a:r>
            <a:r>
              <a:rPr lang="en-US" dirty="0" smtClean="0"/>
              <a:t>. Here myocardial damage either through one or more </a:t>
            </a:r>
            <a:r>
              <a:rPr lang="en-US" dirty="0" smtClean="0">
                <a:solidFill>
                  <a:srgbClr val="92D050"/>
                </a:solidFill>
              </a:rPr>
              <a:t>myocardial infarctions </a:t>
            </a:r>
            <a:r>
              <a:rPr lang="en-US" dirty="0" smtClean="0"/>
              <a:t>or from </a:t>
            </a:r>
            <a:r>
              <a:rPr lang="en-US" dirty="0" smtClean="0">
                <a:solidFill>
                  <a:srgbClr val="92D050"/>
                </a:solidFill>
              </a:rPr>
              <a:t>dilated </a:t>
            </a:r>
            <a:r>
              <a:rPr lang="en-US" dirty="0" err="1" smtClean="0">
                <a:solidFill>
                  <a:srgbClr val="92D050"/>
                </a:solidFill>
              </a:rPr>
              <a:t>cardiomyopathy</a:t>
            </a:r>
            <a:r>
              <a:rPr lang="en-US" dirty="0" smtClean="0"/>
              <a:t> has caused an </a:t>
            </a:r>
            <a:r>
              <a:rPr lang="en-US" dirty="0" err="1" smtClean="0"/>
              <a:t>natomically</a:t>
            </a:r>
            <a:r>
              <a:rPr lang="en-US" dirty="0" smtClean="0"/>
              <a:t> normal valve to leak.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Even if the MR is corrected, the underlying muscle disease will still exist.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Thus the advantages of correction of secondary MR are less clear.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Mitral Regurgitation</a:t>
            </a:r>
            <a:b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Clinical and </a:t>
            </a:r>
            <a:r>
              <a:rPr lang="en-US" sz="4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Echocardiographic</a:t>
            </a:r>
            <a:r>
              <a:rPr lang="en-US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Review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Rasoul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Azarfarin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Associate professor of anesthesiology,  Fellowship of  cardiac anesthesia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10000"/>
          </a:blip>
          <a:stretch>
            <a:fillRect/>
          </a:stretch>
        </p:blipFill>
        <p:spPr>
          <a:xfrm>
            <a:off x="63370" y="2231768"/>
            <a:ext cx="9080630" cy="461322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358246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Management of Secondary (Functional) MR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85860"/>
            <a:ext cx="8401080" cy="5357850"/>
          </a:xfrm>
        </p:spPr>
        <p:txBody>
          <a:bodyPr>
            <a:normAutofit/>
          </a:bodyPr>
          <a:lstStyle/>
          <a:p>
            <a:r>
              <a:rPr lang="en-US" dirty="0" smtClean="0"/>
              <a:t>Medical Therapy</a:t>
            </a:r>
          </a:p>
          <a:p>
            <a:r>
              <a:rPr lang="en-US" dirty="0" smtClean="0"/>
              <a:t>Resynchronization Therapy</a:t>
            </a:r>
          </a:p>
          <a:p>
            <a:r>
              <a:rPr lang="en-US" dirty="0" err="1" smtClean="0"/>
              <a:t>Percutaneous</a:t>
            </a:r>
            <a:r>
              <a:rPr lang="en-US" dirty="0" smtClean="0"/>
              <a:t> Therapies (</a:t>
            </a:r>
            <a:r>
              <a:rPr lang="en-US" dirty="0" err="1" smtClean="0">
                <a:solidFill>
                  <a:srgbClr val="FFC000"/>
                </a:solidFill>
              </a:rPr>
              <a:t>Mitra</a:t>
            </a:r>
            <a:r>
              <a:rPr lang="en-US" dirty="0" smtClean="0">
                <a:solidFill>
                  <a:srgbClr val="FFC000"/>
                </a:solidFill>
              </a:rPr>
              <a:t>-clip</a:t>
            </a:r>
            <a:r>
              <a:rPr lang="en-US" dirty="0" smtClean="0"/>
              <a:t> or </a:t>
            </a:r>
            <a:r>
              <a:rPr lang="en-US" dirty="0" err="1" smtClean="0">
                <a:solidFill>
                  <a:srgbClr val="FFC000"/>
                </a:solidFill>
              </a:rPr>
              <a:t>Percutaneous</a:t>
            </a:r>
            <a:r>
              <a:rPr lang="en-US" dirty="0" smtClean="0">
                <a:solidFill>
                  <a:srgbClr val="FFC000"/>
                </a:solidFill>
              </a:rPr>
              <a:t> mitral valve </a:t>
            </a:r>
            <a:r>
              <a:rPr lang="en-US" dirty="0" err="1" smtClean="0">
                <a:solidFill>
                  <a:srgbClr val="FFC000"/>
                </a:solidFill>
              </a:rPr>
              <a:t>annuloplasty</a:t>
            </a:r>
            <a:r>
              <a:rPr lang="en-US" dirty="0" smtClean="0">
                <a:solidFill>
                  <a:srgbClr val="FFC000"/>
                </a:solidFill>
              </a:rPr>
              <a:t> via coronary sinus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Coronary revascularization </a:t>
            </a:r>
          </a:p>
          <a:p>
            <a:pPr>
              <a:buNone/>
            </a:pPr>
            <a:r>
              <a:rPr lang="en-US" dirty="0" smtClean="0"/>
              <a:t>    (PCI or CABG)</a:t>
            </a:r>
          </a:p>
          <a:p>
            <a:r>
              <a:rPr lang="en-US" dirty="0" smtClean="0"/>
              <a:t>MVR or </a:t>
            </a:r>
            <a:r>
              <a:rPr lang="en-US" dirty="0" err="1" smtClean="0"/>
              <a:t>MVRe</a:t>
            </a:r>
            <a:r>
              <a:rPr lang="en-US" dirty="0" smtClean="0"/>
              <a:t> (repair)</a:t>
            </a:r>
          </a:p>
          <a:p>
            <a:r>
              <a:rPr lang="en-US" dirty="0" smtClean="0"/>
              <a:t>LV remodeling therapies (External ventricular constraint device or </a:t>
            </a:r>
            <a:r>
              <a:rPr lang="en-US" dirty="0" err="1" smtClean="0"/>
              <a:t>Coapsys</a:t>
            </a:r>
            <a:r>
              <a:rPr lang="en-US" dirty="0" smtClean="0"/>
              <a:t> device)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0467" y="571480"/>
            <a:ext cx="2593533" cy="194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929066"/>
            <a:ext cx="1561198" cy="156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2294" y="3929066"/>
            <a:ext cx="227170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914400"/>
          </a:xfrm>
        </p:spPr>
        <p:txBody>
          <a:bodyPr/>
          <a:lstStyle/>
          <a:p>
            <a:r>
              <a:rPr lang="en-US" b="1" dirty="0" err="1" smtClean="0"/>
              <a:t>Carpentier’s</a:t>
            </a:r>
            <a:r>
              <a:rPr lang="en-US" b="1" dirty="0" smtClean="0"/>
              <a:t> Classification</a:t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6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Mitral Valve </a:t>
            </a:r>
            <a:r>
              <a:rPr lang="en-US" sz="54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Prolapse</a:t>
            </a:r>
            <a:endParaRPr lang="en-US" sz="54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MV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9209" y="1643050"/>
            <a:ext cx="4272326" cy="2786081"/>
          </a:xfrm>
          <a:noFill/>
        </p:spPr>
      </p:pic>
      <p:pic>
        <p:nvPicPr>
          <p:cNvPr id="36868" name="Picture 4" descr="MV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82465" y="1643050"/>
            <a:ext cx="4272326" cy="2786081"/>
          </a:xfr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81000" y="4495800"/>
            <a:ext cx="8763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Movement of mitral leaflet into LA during systole can cause mid systolic “Click” sound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/>
              <a:t>If </a:t>
            </a:r>
            <a:r>
              <a:rPr lang="en-US" sz="2400" b="1" dirty="0"/>
              <a:t>severe enough, will cause </a:t>
            </a:r>
            <a:r>
              <a:rPr lang="en-US" sz="2400" b="1" dirty="0" smtClean="0"/>
              <a:t>MR as well</a:t>
            </a:r>
            <a:r>
              <a:rPr lang="en-US" sz="2400" b="1" dirty="0"/>
              <a:t>. MR may NOT be </a:t>
            </a:r>
            <a:r>
              <a:rPr lang="en-US" sz="2400" b="1" dirty="0" err="1"/>
              <a:t>holosystolic</a:t>
            </a:r>
            <a:r>
              <a:rPr lang="en-US" sz="2400" b="1" dirty="0"/>
              <a:t> and will follow </a:t>
            </a:r>
            <a:r>
              <a:rPr lang="en-US" sz="2400" b="1" dirty="0" smtClean="0"/>
              <a:t>click</a:t>
            </a:r>
            <a:r>
              <a:rPr lang="en-US" sz="2400" b="1" dirty="0"/>
              <a:t>. </a:t>
            </a: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 flipH="1">
            <a:off x="7315200" y="25146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714348" y="500043"/>
            <a:ext cx="61236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Mitral Valve </a:t>
            </a: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Prolapse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8180" name="Picture 4" descr="C:\WINDOWS\Profiles\toherc\Desktop\Cynthia\Lectures\Mitral Valve\Picard1.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279" y="2000240"/>
            <a:ext cx="4394781" cy="31432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5072066" y="2214554"/>
            <a:ext cx="3231162" cy="2677656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Classic MVP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Displacement &gt; 2 mm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Thickness ≥ 5 mm</a:t>
            </a:r>
          </a:p>
          <a:p>
            <a:r>
              <a:rPr lang="en-US" sz="2400" dirty="0">
                <a:solidFill>
                  <a:schemeClr val="bg2"/>
                </a:solidFill>
              </a:rPr>
              <a:t>Non-Classic MVP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Displacement &gt; 2 mm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5143504" y="1500174"/>
            <a:ext cx="3350597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Diagnostic Criteria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4684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</a:rPr>
              <a:t>Mitral Valve </a:t>
            </a:r>
            <a:r>
              <a:rPr lang="en-US" sz="3600" dirty="0" err="1">
                <a:solidFill>
                  <a:srgbClr val="FFFF00"/>
                </a:solidFill>
              </a:rPr>
              <a:t>Prolapse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85786" y="1410355"/>
            <a:ext cx="782355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Women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 to 50 years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Low BP, orthostatic hypotension, palpitations, chest pain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Mid systolic click, maybe mid systolic murmur 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Echo: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thickened, redundant leaflets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leaflet excursion (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prolapse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into LA in systole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redundant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chordae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tendinae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trivial or mild MR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Little progression of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85800" y="1087438"/>
            <a:ext cx="1169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CCFF"/>
                </a:solidFill>
              </a:rPr>
              <a:t>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85800" y="304800"/>
            <a:ext cx="4684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FF00"/>
                </a:solidFill>
              </a:rPr>
              <a:t>Mitral Valve Prolapse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785918" y="1142984"/>
            <a:ext cx="576722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Men</a:t>
            </a:r>
            <a:r>
              <a:rPr lang="en-US" sz="2400" b="1" dirty="0">
                <a:solidFill>
                  <a:srgbClr val="FFFF00"/>
                </a:solidFill>
              </a:rPr>
              <a:t> 40 to 70 years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Myxomatous</a:t>
            </a:r>
            <a:r>
              <a:rPr lang="en-US" sz="2400" b="1" dirty="0">
                <a:solidFill>
                  <a:srgbClr val="FFFF00"/>
                </a:solidFill>
              </a:rPr>
              <a:t> and thickened MV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</a:rPr>
              <a:t> Significant </a:t>
            </a:r>
            <a:r>
              <a:rPr lang="en-US" sz="2400" b="1" dirty="0" err="1">
                <a:solidFill>
                  <a:srgbClr val="FFFF00"/>
                </a:solidFill>
              </a:rPr>
              <a:t>leaflelt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prolapse</a:t>
            </a:r>
            <a:endParaRPr lang="en-US" sz="2400" b="1" dirty="0">
              <a:solidFill>
                <a:srgbClr val="FFFF00"/>
              </a:solidFill>
            </a:endParaRP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</a:rPr>
              <a:t> Significant MR, progressive MR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</a:rPr>
              <a:t> Complications: </a:t>
            </a:r>
            <a:r>
              <a:rPr lang="en-US" sz="2400" b="1" dirty="0" err="1">
                <a:solidFill>
                  <a:srgbClr val="FFFF00"/>
                </a:solidFill>
              </a:rPr>
              <a:t>Chordal</a:t>
            </a:r>
            <a:r>
              <a:rPr lang="en-US" sz="2400" b="1" dirty="0">
                <a:solidFill>
                  <a:srgbClr val="FFFF00"/>
                </a:solidFill>
              </a:rPr>
              <a:t> rupture, </a:t>
            </a:r>
            <a:r>
              <a:rPr lang="en-US" sz="2400" b="1" dirty="0" err="1">
                <a:solidFill>
                  <a:srgbClr val="FFFF00"/>
                </a:solidFill>
              </a:rPr>
              <a:t>Afib</a:t>
            </a:r>
            <a:endParaRPr lang="en-US" sz="2400" b="1" dirty="0">
              <a:solidFill>
                <a:srgbClr val="FFFF00"/>
              </a:solidFill>
            </a:endParaRP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Endocarditis</a:t>
            </a:r>
            <a:r>
              <a:rPr lang="en-US" sz="2400" b="1" dirty="0">
                <a:solidFill>
                  <a:srgbClr val="FFFF00"/>
                </a:solidFill>
              </a:rPr>
              <a:t> prophylaxis</a:t>
            </a: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</a:rPr>
              <a:t> Surgery for MR often required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85800" y="1087438"/>
            <a:ext cx="1169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CCFF"/>
                </a:solidFill>
              </a:rPr>
              <a:t>Types</a:t>
            </a:r>
          </a:p>
        </p:txBody>
      </p:sp>
      <p:sp>
        <p:nvSpPr>
          <p:cNvPr id="65541" name="Text Box 8"/>
          <p:cNvSpPr txBox="1">
            <a:spLocks noChangeArrowheads="1"/>
          </p:cNvSpPr>
          <p:nvPr/>
        </p:nvSpPr>
        <p:spPr bwMode="auto">
          <a:xfrm>
            <a:off x="228600" y="6172200"/>
            <a:ext cx="868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Classic or non-classic combined MVP equal in male and females. More complications in 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5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4929222" cy="536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857224" y="5357826"/>
            <a:ext cx="777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FF00"/>
                </a:solidFill>
              </a:rPr>
              <a:t>Transthoracic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echocardiographic</a:t>
            </a:r>
            <a:r>
              <a:rPr lang="en-US" sz="2000" b="1" dirty="0">
                <a:solidFill>
                  <a:srgbClr val="FFFF00"/>
                </a:solidFill>
              </a:rPr>
              <a:t> image in </a:t>
            </a:r>
            <a:r>
              <a:rPr lang="en-US" sz="2000" b="1" dirty="0" err="1">
                <a:solidFill>
                  <a:srgbClr val="FFFF00"/>
                </a:solidFill>
              </a:rPr>
              <a:t>parasternal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long-axis </a:t>
            </a:r>
            <a:r>
              <a:rPr lang="en-US" sz="2000" b="1" dirty="0">
                <a:solidFill>
                  <a:srgbClr val="FFFF00"/>
                </a:solidFill>
              </a:rPr>
              <a:t>view, showing posterior mitral leaflet bowing backward and </a:t>
            </a:r>
            <a:r>
              <a:rPr lang="en-US" sz="2000" b="1" dirty="0" err="1">
                <a:solidFill>
                  <a:srgbClr val="FFFF00"/>
                </a:solidFill>
              </a:rPr>
              <a:t>prolapsing</a:t>
            </a:r>
            <a:r>
              <a:rPr lang="en-US" sz="2000" b="1" dirty="0">
                <a:solidFill>
                  <a:srgbClr val="FFFF00"/>
                </a:solidFill>
              </a:rPr>
              <a:t> into left atrium during systole. LV=left ventricle. LA=left atrium. PML=posterior mitral valve leaflet.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Continuing Medical Implementation ®                                       …..</a:t>
            </a:r>
            <a:r>
              <a:rPr lang="en-US" i="1"/>
              <a:t>.bridging the care gap 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MR</a:t>
            </a:r>
            <a:r>
              <a:rPr lang="en-US" sz="3600"/>
              <a:t> </a:t>
            </a:r>
            <a:r>
              <a:rPr lang="en-US"/>
              <a:t>Symptoms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Similar to MS</a:t>
            </a:r>
          </a:p>
          <a:p>
            <a:r>
              <a:rPr lang="en-US"/>
              <a:t>Dyspnea, Orthopnea, PND</a:t>
            </a:r>
          </a:p>
          <a:p>
            <a:r>
              <a:rPr lang="en-US"/>
              <a:t>Fatigue</a:t>
            </a:r>
          </a:p>
          <a:p>
            <a:r>
              <a:rPr lang="en-US"/>
              <a:t>Pulmonary HTN, right sided failure</a:t>
            </a:r>
          </a:p>
          <a:p>
            <a:r>
              <a:rPr lang="en-US"/>
              <a:t>Hemoptysis</a:t>
            </a:r>
          </a:p>
          <a:p>
            <a:r>
              <a:rPr lang="en-US"/>
              <a:t>Systemic embolization in A Fib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Signs of severity in MR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Loud murmur (III/VI)</a:t>
            </a:r>
          </a:p>
          <a:p>
            <a:pPr lvl="1" eaLnBrk="1" hangingPunct="1"/>
            <a:r>
              <a:rPr lang="en-US" sz="3200" dirty="0" smtClean="0"/>
              <a:t>Sometimes misleading, like in acute MR</a:t>
            </a:r>
          </a:p>
          <a:p>
            <a:pPr eaLnBrk="1" hangingPunct="1"/>
            <a:r>
              <a:rPr lang="en-US" sz="3200" dirty="0" smtClean="0"/>
              <a:t>S3 and/or diastolic rumble</a:t>
            </a:r>
          </a:p>
          <a:p>
            <a:pPr eaLnBrk="1" hangingPunct="1"/>
            <a:r>
              <a:rPr lang="en-US" sz="3200" dirty="0" smtClean="0"/>
              <a:t>Enlarged LV impulse</a:t>
            </a:r>
          </a:p>
          <a:p>
            <a:pPr eaLnBrk="1" hangingPunct="1"/>
            <a:r>
              <a:rPr lang="en-US" sz="3200" dirty="0" err="1" smtClean="0"/>
              <a:t>Atrial</a:t>
            </a:r>
            <a:r>
              <a:rPr lang="en-US" sz="3200" dirty="0" smtClean="0"/>
              <a:t> fibrillation</a:t>
            </a:r>
          </a:p>
          <a:p>
            <a:pPr eaLnBrk="1" hangingPunct="1"/>
            <a:r>
              <a:rPr lang="en-US" sz="3200" dirty="0" smtClean="0"/>
              <a:t>Signs of congestive heart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Mitral Regurgitation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43116"/>
            <a:ext cx="7772400" cy="4212444"/>
          </a:xfrm>
        </p:spPr>
        <p:txBody>
          <a:bodyPr/>
          <a:lstStyle/>
          <a:p>
            <a:r>
              <a:rPr lang="en-US" dirty="0"/>
              <a:t>Etiology</a:t>
            </a:r>
          </a:p>
          <a:p>
            <a:r>
              <a:rPr lang="en-US" dirty="0"/>
              <a:t>Symptoms</a:t>
            </a:r>
          </a:p>
          <a:p>
            <a:r>
              <a:rPr lang="en-US" dirty="0" smtClean="0"/>
              <a:t>Severity</a:t>
            </a:r>
            <a:endParaRPr lang="en-US" dirty="0"/>
          </a:p>
          <a:p>
            <a:r>
              <a:rPr lang="en-US" dirty="0"/>
              <a:t>Natural history</a:t>
            </a:r>
          </a:p>
          <a:p>
            <a:r>
              <a:rPr lang="en-US" dirty="0"/>
              <a:t>Timing of Surgery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Investigations </a:t>
            </a:r>
            <a:endParaRPr lang="en-CA" dirty="0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857364"/>
            <a:ext cx="8215370" cy="4071966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b="1" dirty="0" smtClean="0"/>
              <a:t>ECG</a:t>
            </a:r>
            <a:r>
              <a:rPr lang="en-US" sz="2800" b="1" dirty="0" smtClean="0">
                <a:sym typeface="Wingdings" pitchFamily="2" charset="2"/>
              </a:rPr>
              <a:t></a:t>
            </a:r>
            <a:r>
              <a:rPr lang="en-US" sz="2800" b="1" dirty="0" smtClean="0"/>
              <a:t> LAE, A fib, LVH, RVH</a:t>
            </a:r>
          </a:p>
          <a:p>
            <a:pPr eaLnBrk="1" hangingPunct="1">
              <a:defRPr/>
            </a:pPr>
            <a:endParaRPr lang="en-US" sz="2800" b="1" dirty="0" smtClean="0"/>
          </a:p>
          <a:p>
            <a:pPr eaLnBrk="1" hangingPunct="1">
              <a:defRPr/>
            </a:pPr>
            <a:endParaRPr lang="en-US" sz="2800" b="1" dirty="0" smtClean="0"/>
          </a:p>
          <a:p>
            <a:pPr eaLnBrk="1" hangingPunct="1">
              <a:defRPr/>
            </a:pPr>
            <a:r>
              <a:rPr lang="en-US" sz="2800" b="1" dirty="0" smtClean="0"/>
              <a:t>CXR</a:t>
            </a:r>
            <a:r>
              <a:rPr lang="en-US" sz="2800" b="1" dirty="0" smtClean="0">
                <a:sym typeface="Wingdings" pitchFamily="2" charset="2"/>
              </a:rPr>
              <a:t> </a:t>
            </a:r>
            <a:r>
              <a:rPr lang="en-US" sz="2800" b="1" dirty="0" smtClean="0">
                <a:sym typeface="Symbol" pitchFamily="18" charset="2"/>
              </a:rPr>
              <a:t> LV,  LA ,  pulmonary </a:t>
            </a:r>
            <a:r>
              <a:rPr lang="en-US" sz="2800" b="1" dirty="0" err="1" smtClean="0">
                <a:sym typeface="Symbol" pitchFamily="18" charset="2"/>
              </a:rPr>
              <a:t>vascularity</a:t>
            </a:r>
            <a:r>
              <a:rPr lang="en-US" sz="2800" b="1" dirty="0" smtClean="0">
                <a:sym typeface="Symbol" pitchFamily="18" charset="2"/>
              </a:rPr>
              <a:t> , Ca++ MV/MAC</a:t>
            </a:r>
          </a:p>
          <a:p>
            <a:pPr eaLnBrk="1" hangingPunct="1">
              <a:defRPr/>
            </a:pPr>
            <a:r>
              <a:rPr lang="en-US" sz="2800" b="1" dirty="0" smtClean="0">
                <a:sym typeface="Symbol" pitchFamily="18" charset="2"/>
              </a:rPr>
              <a:t>Echo</a:t>
            </a:r>
            <a:r>
              <a:rPr lang="en-US" sz="2800" b="1" dirty="0" smtClean="0">
                <a:sym typeface="Wingdings" pitchFamily="2" charset="2"/>
              </a:rPr>
              <a:t> Assessment of severity and mechanism of the MR. Assessment of LV size and function.</a:t>
            </a:r>
          </a:p>
          <a:p>
            <a:pPr eaLnBrk="1" hangingPunct="1">
              <a:defRPr/>
            </a:pPr>
            <a:r>
              <a:rPr lang="en-US" sz="2800" b="1" dirty="0" smtClean="0">
                <a:sym typeface="Wingdings" pitchFamily="2" charset="2"/>
              </a:rPr>
              <a:t>Cardiac </a:t>
            </a:r>
            <a:r>
              <a:rPr lang="en-US" sz="2800" b="1" dirty="0" err="1" smtClean="0">
                <a:sym typeface="Wingdings" pitchFamily="2" charset="2"/>
              </a:rPr>
              <a:t>cath</a:t>
            </a:r>
            <a:r>
              <a:rPr lang="en-US" sz="2800" b="1" dirty="0" smtClean="0">
                <a:sym typeface="Wingdings" pitchFamily="2" charset="2"/>
              </a:rPr>
              <a:t> Assessment of severity of MR.</a:t>
            </a:r>
            <a:endParaRPr lang="en-US" sz="2800" b="1" dirty="0" smtClean="0"/>
          </a:p>
          <a:p>
            <a:pPr eaLnBrk="1" hangingPunct="1">
              <a:defRPr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161798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5857884" y="0"/>
          <a:ext cx="3286116" cy="3214685"/>
        </p:xfrm>
        <a:graphic>
          <a:graphicData uri="http://schemas.openxmlformats.org/presentationml/2006/ole">
            <p:oleObj spid="_x0000_s50178" name="Bitmap Image" r:id="rId4" imgW="2734057" imgH="2542857" progId="PBrush">
              <p:embed/>
            </p:oleObj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MR Echocardiography</a:t>
            </a:r>
          </a:p>
        </p:txBody>
      </p:sp>
      <p:sp>
        <p:nvSpPr>
          <p:cNvPr id="109573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800" b="1" dirty="0" err="1"/>
              <a:t>Etiology</a:t>
            </a:r>
            <a:r>
              <a:rPr lang="fr-CA" sz="2800" b="1" dirty="0"/>
              <a:t>: </a:t>
            </a:r>
          </a:p>
          <a:p>
            <a:pPr lvl="1"/>
            <a:r>
              <a:rPr lang="fr-CA" sz="2400" b="1" dirty="0" err="1"/>
              <a:t>flail</a:t>
            </a:r>
            <a:r>
              <a:rPr lang="fr-CA" sz="2400" b="1" dirty="0"/>
              <a:t> </a:t>
            </a:r>
            <a:r>
              <a:rPr lang="fr-CA" sz="2400" b="1" dirty="0" err="1"/>
              <a:t>leaflets</a:t>
            </a:r>
            <a:r>
              <a:rPr lang="fr-CA" sz="2400" b="1" dirty="0"/>
              <a:t> (</a:t>
            </a:r>
            <a:r>
              <a:rPr lang="fr-CA" sz="2400" b="1" dirty="0" err="1"/>
              <a:t>chord</a:t>
            </a:r>
            <a:r>
              <a:rPr lang="fr-CA" sz="2400" b="1" dirty="0"/>
              <a:t>/</a:t>
            </a:r>
            <a:r>
              <a:rPr lang="fr-CA" sz="2400" b="1" dirty="0" err="1"/>
              <a:t>pap</a:t>
            </a:r>
            <a:r>
              <a:rPr lang="fr-CA" sz="2400" b="1" dirty="0"/>
              <a:t> rupture)</a:t>
            </a:r>
          </a:p>
          <a:p>
            <a:pPr lvl="1"/>
            <a:r>
              <a:rPr lang="fr-CA" sz="2400" b="1" dirty="0" err="1"/>
              <a:t>thick</a:t>
            </a:r>
            <a:r>
              <a:rPr lang="fr-CA" sz="2400" b="1" dirty="0"/>
              <a:t> (RHD)</a:t>
            </a:r>
          </a:p>
          <a:p>
            <a:pPr lvl="1"/>
            <a:r>
              <a:rPr lang="fr-CA" sz="2400" b="1" dirty="0"/>
              <a:t> post </a:t>
            </a:r>
            <a:r>
              <a:rPr lang="fr-CA" sz="2400" b="1" dirty="0" err="1"/>
              <a:t>mvt</a:t>
            </a:r>
            <a:r>
              <a:rPr lang="fr-CA" sz="2400" b="1" dirty="0"/>
              <a:t> of </a:t>
            </a:r>
            <a:r>
              <a:rPr lang="fr-CA" sz="2400" b="1" dirty="0" err="1"/>
              <a:t>leaflets</a:t>
            </a:r>
            <a:r>
              <a:rPr lang="fr-CA" sz="2400" b="1" dirty="0"/>
              <a:t> (MVP)</a:t>
            </a:r>
          </a:p>
          <a:p>
            <a:pPr lvl="1"/>
            <a:r>
              <a:rPr lang="fr-CA" sz="2400" b="1" dirty="0"/>
              <a:t> </a:t>
            </a:r>
            <a:r>
              <a:rPr lang="fr-CA" sz="2400" b="1" dirty="0" err="1"/>
              <a:t>vegetations</a:t>
            </a:r>
            <a:r>
              <a:rPr lang="fr-CA" sz="2400" b="1" dirty="0"/>
              <a:t>(IE)</a:t>
            </a:r>
          </a:p>
          <a:p>
            <a:r>
              <a:rPr lang="fr-CA" sz="2800" b="1" dirty="0" err="1"/>
              <a:t>Severity</a:t>
            </a:r>
            <a:r>
              <a:rPr lang="fr-CA" sz="2800" b="1" dirty="0"/>
              <a:t>: </a:t>
            </a:r>
          </a:p>
          <a:p>
            <a:pPr lvl="1"/>
            <a:r>
              <a:rPr lang="fr-CA" sz="2400" b="1" dirty="0" err="1"/>
              <a:t>regurgitant</a:t>
            </a:r>
            <a:r>
              <a:rPr lang="fr-CA" sz="2400" b="1" dirty="0"/>
              <a:t> volume/fraction/orifice area</a:t>
            </a:r>
          </a:p>
          <a:p>
            <a:pPr lvl="1"/>
            <a:r>
              <a:rPr lang="fr-CA" sz="2400" b="1" dirty="0"/>
              <a:t>LV </a:t>
            </a:r>
            <a:r>
              <a:rPr lang="fr-CA" sz="2400" b="1" dirty="0" err="1"/>
              <a:t>systolic</a:t>
            </a:r>
            <a:r>
              <a:rPr lang="fr-CA" sz="2400" b="1" dirty="0"/>
              <a:t> </a:t>
            </a:r>
            <a:r>
              <a:rPr lang="fr-CA" sz="2400" b="1" dirty="0" err="1"/>
              <a:t>function</a:t>
            </a:r>
            <a:endParaRPr lang="fr-CA" sz="2400" b="1" dirty="0"/>
          </a:p>
          <a:p>
            <a:pPr lvl="1"/>
            <a:r>
              <a:rPr lang="fr-CA" sz="2400" b="1" dirty="0" err="1"/>
              <a:t>increased</a:t>
            </a:r>
            <a:r>
              <a:rPr lang="fr-CA" sz="2400" b="1" dirty="0"/>
              <a:t> LV/LA size, EF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914400"/>
          </a:xfrm>
        </p:spPr>
        <p:txBody>
          <a:bodyPr/>
          <a:lstStyle/>
          <a:p>
            <a:r>
              <a:rPr lang="en-US" dirty="0" smtClean="0"/>
              <a:t>TEE Views (1)</a:t>
            </a:r>
            <a:endParaRPr lang="en-US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46152"/>
            <a:ext cx="8664007" cy="58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772400" cy="914400"/>
          </a:xfrm>
        </p:spPr>
        <p:txBody>
          <a:bodyPr/>
          <a:lstStyle/>
          <a:p>
            <a:r>
              <a:rPr lang="en-US" dirty="0" smtClean="0"/>
              <a:t>TEE Views (2)</a:t>
            </a:r>
            <a:endParaRPr lang="en-US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739" y="1142984"/>
            <a:ext cx="8896526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Doppler/color Doppler</a:t>
            </a:r>
          </a:p>
        </p:txBody>
      </p:sp>
      <p:pic>
        <p:nvPicPr>
          <p:cNvPr id="30724" name="Picture 4" descr="doppler mr signal streng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0024" y="1571612"/>
            <a:ext cx="8743976" cy="43719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Doppler/color Doppler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 MR, </a:t>
            </a:r>
            <a:r>
              <a:rPr lang="en-US" sz="2800" dirty="0" err="1"/>
              <a:t>antegrade</a:t>
            </a:r>
            <a:r>
              <a:rPr lang="en-US" sz="2800" dirty="0"/>
              <a:t> flow (mitral inflow) velocity may be increased with severe regurgitation.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Peak mitral diastolic velocity (</a:t>
            </a:r>
            <a:r>
              <a:rPr lang="en-US" sz="2800" dirty="0">
                <a:solidFill>
                  <a:srgbClr val="FFC000"/>
                </a:solidFill>
              </a:rPr>
              <a:t>E point) &gt;1.5 m/sec</a:t>
            </a:r>
            <a:r>
              <a:rPr lang="en-US" sz="2800" dirty="0"/>
              <a:t> with normal pressure ½ time is severe MR</a:t>
            </a:r>
          </a:p>
        </p:txBody>
      </p:sp>
      <p:pic>
        <p:nvPicPr>
          <p:cNvPr id="17413" name="Picture 5" descr="doppler mrveloci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399" y="1500175"/>
            <a:ext cx="3868967" cy="4421676"/>
          </a:xfrm>
          <a:noFill/>
          <a:ln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Doppler/color Doppler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In the </a:t>
            </a:r>
            <a:r>
              <a:rPr lang="en-US" sz="2400" dirty="0" smtClean="0"/>
              <a:t>ME 4C, 60°, 2C or long axis (120°) views </a:t>
            </a:r>
            <a:r>
              <a:rPr lang="en-US" sz="2400" dirty="0"/>
              <a:t>use pulsed color Doppler flow in the LA for systolic turbulence and to evaluate the Vena </a:t>
            </a:r>
            <a:r>
              <a:rPr lang="en-US" sz="2400" dirty="0" err="1"/>
              <a:t>Contracta</a:t>
            </a:r>
            <a:endParaRPr lang="en-US" sz="2400" dirty="0"/>
          </a:p>
          <a:p>
            <a:r>
              <a:rPr lang="en-US" sz="2400" dirty="0">
                <a:solidFill>
                  <a:srgbClr val="FFC000"/>
                </a:solidFill>
              </a:rPr>
              <a:t>Vena </a:t>
            </a:r>
            <a:r>
              <a:rPr lang="en-US" sz="2400" dirty="0" err="1">
                <a:solidFill>
                  <a:srgbClr val="FFC000"/>
                </a:solidFill>
              </a:rPr>
              <a:t>Contracta</a:t>
            </a:r>
            <a:r>
              <a:rPr lang="en-US" sz="2400" dirty="0">
                <a:solidFill>
                  <a:srgbClr val="FFC000"/>
                </a:solidFill>
              </a:rPr>
              <a:t> &gt;0.5cm</a:t>
            </a:r>
            <a:r>
              <a:rPr lang="en-US" sz="2400" dirty="0"/>
              <a:t> is considered significant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0" y="1714488"/>
            <a:ext cx="4561826" cy="397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Doppler/color Doppler</a:t>
            </a:r>
          </a:p>
        </p:txBody>
      </p:sp>
      <p:graphicFrame>
        <p:nvGraphicFramePr>
          <p:cNvPr id="35872" name="Group 32"/>
          <p:cNvGraphicFramePr>
            <a:graphicFrameLocks noGrp="1"/>
          </p:cNvGraphicFramePr>
          <p:nvPr>
            <p:ph sz="half" idx="2"/>
          </p:nvPr>
        </p:nvGraphicFramePr>
        <p:xfrm>
          <a:off x="4929190" y="1928803"/>
          <a:ext cx="4025898" cy="4020958"/>
        </p:xfrm>
        <a:graphic>
          <a:graphicData uri="http://schemas.openxmlformats.org/drawingml/2006/table">
            <a:tbl>
              <a:tblPr/>
              <a:tblGrid>
                <a:gridCol w="2012949"/>
                <a:gridCol w="2012949"/>
              </a:tblGrid>
              <a:tr h="839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Grade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Mild 1+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0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Grade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Moderate 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Grade III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Moderately Severe 3+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9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Grade 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Severe 4+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69" name="Picture 29" descr="doppler pw mapp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1659575"/>
            <a:ext cx="3790976" cy="5087889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Doppler/color Doppler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 color flow imaging of MR, </a:t>
            </a:r>
            <a:r>
              <a:rPr lang="en-US" sz="2800" dirty="0">
                <a:solidFill>
                  <a:srgbClr val="FFC000"/>
                </a:solidFill>
              </a:rPr>
              <a:t>the area of the </a:t>
            </a:r>
            <a:r>
              <a:rPr lang="en-US" sz="2800" dirty="0" err="1">
                <a:solidFill>
                  <a:srgbClr val="FFC000"/>
                </a:solidFill>
              </a:rPr>
              <a:t>regurgitant</a:t>
            </a:r>
            <a:r>
              <a:rPr lang="en-US" sz="2800" dirty="0">
                <a:solidFill>
                  <a:srgbClr val="FFC000"/>
                </a:solidFill>
              </a:rPr>
              <a:t> jet relative to the size of the LA </a:t>
            </a:r>
            <a:r>
              <a:rPr lang="en-US" sz="2800" dirty="0"/>
              <a:t>is most predictive of </a:t>
            </a:r>
            <a:r>
              <a:rPr lang="en-US" sz="2800" dirty="0" err="1"/>
              <a:t>regurgitant</a:t>
            </a:r>
            <a:r>
              <a:rPr lang="en-US" sz="2800" dirty="0"/>
              <a:t> severity determined by angiography</a:t>
            </a:r>
          </a:p>
        </p:txBody>
      </p:sp>
      <p:pic>
        <p:nvPicPr>
          <p:cNvPr id="39941" name="Picture 5" descr="doppler mr jet 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4876" y="1714488"/>
            <a:ext cx="4391036" cy="4391036"/>
          </a:xfrm>
          <a:noFill/>
          <a:ln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Doppler/color Doppler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Jet area </a:t>
            </a:r>
            <a:r>
              <a:rPr lang="en-US" sz="2800" dirty="0"/>
              <a:t>is more reliable than jet length method in mapping.  It is done by </a:t>
            </a:r>
            <a:r>
              <a:rPr lang="en-US" sz="2800" dirty="0" err="1"/>
              <a:t>planimetry</a:t>
            </a:r>
            <a:r>
              <a:rPr lang="en-US" sz="2800" dirty="0"/>
              <a:t> of the </a:t>
            </a:r>
            <a:r>
              <a:rPr lang="en-US" sz="2800" dirty="0" err="1"/>
              <a:t>regurgitant</a:t>
            </a:r>
            <a:r>
              <a:rPr lang="en-US" sz="2800" dirty="0"/>
              <a:t> jet in the LA and RA then dividing by the left or right </a:t>
            </a:r>
            <a:r>
              <a:rPr lang="en-US" sz="2800" dirty="0" err="1"/>
              <a:t>atrial</a:t>
            </a:r>
            <a:r>
              <a:rPr lang="en-US" sz="2800" dirty="0"/>
              <a:t> areas</a:t>
            </a:r>
          </a:p>
        </p:txBody>
      </p:sp>
      <p:graphicFrame>
        <p:nvGraphicFramePr>
          <p:cNvPr id="43034" name="Group 26"/>
          <p:cNvGraphicFramePr>
            <a:graphicFrameLocks noGrp="1"/>
          </p:cNvGraphicFramePr>
          <p:nvPr>
            <p:ph sz="half" idx="2"/>
          </p:nvPr>
        </p:nvGraphicFramePr>
        <p:xfrm>
          <a:off x="4429124" y="1428736"/>
          <a:ext cx="4500594" cy="4506608"/>
        </p:xfrm>
        <a:graphic>
          <a:graphicData uri="http://schemas.openxmlformats.org/drawingml/2006/table">
            <a:tbl>
              <a:tblPr/>
              <a:tblGrid>
                <a:gridCol w="2250297"/>
                <a:gridCol w="2250297"/>
              </a:tblGrid>
              <a:tr h="1084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&lt;20%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mild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4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&lt;20-40%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moderate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4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&gt;40-75%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Moderately severe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&gt;75%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Into the pulmonary veins - severe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2975"/>
            <a:ext cx="9144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5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697330"/>
            <a:ext cx="4214842" cy="616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428596" y="214290"/>
            <a:ext cx="8177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FF00"/>
                </a:solidFill>
              </a:rPr>
              <a:t>Transgastric</a:t>
            </a:r>
            <a:r>
              <a:rPr lang="en-US" b="1" dirty="0">
                <a:solidFill>
                  <a:srgbClr val="FFFF00"/>
                </a:solidFill>
              </a:rPr>
              <a:t> short axis view of mitral valve with corresponding scallops</a:t>
            </a:r>
            <a:r>
              <a:rPr lang="en-US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6143636" y="6072206"/>
            <a:ext cx="317658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9900"/>
                </a:solidFill>
              </a:rPr>
              <a:t>Hayek, E et al. Lancet,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MR by Doppler Echocardiography:  </a:t>
            </a:r>
            <a:r>
              <a:rPr lang="en-US" sz="3200" dirty="0" err="1" smtClean="0"/>
              <a:t>Quantitation</a:t>
            </a:r>
            <a:endParaRPr lang="en-US" sz="3200" dirty="0" smtClean="0"/>
          </a:p>
        </p:txBody>
      </p:sp>
      <p:pic>
        <p:nvPicPr>
          <p:cNvPr id="15363" name="Picture 3" descr="scan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472" y="568939"/>
            <a:ext cx="8072494" cy="5923741"/>
          </a:xfrm>
          <a:noFill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819400" y="6429396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0" dirty="0">
                <a:latin typeface="Garamond" pitchFamily="18" charset="0"/>
              </a:rPr>
              <a:t>ASE: Guidelines for the Evaluation of </a:t>
            </a:r>
            <a:r>
              <a:rPr lang="en-US" b="0" dirty="0" err="1">
                <a:latin typeface="Garamond" pitchFamily="18" charset="0"/>
              </a:rPr>
              <a:t>Valvular</a:t>
            </a:r>
            <a:r>
              <a:rPr lang="en-US" b="0" dirty="0">
                <a:latin typeface="Garamond" pitchFamily="18" charset="0"/>
              </a:rPr>
              <a:t> Regurgitation, 2003</a:t>
            </a:r>
          </a:p>
          <a:p>
            <a:pPr algn="l"/>
            <a:endParaRPr lang="en-US" b="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smtClean="0"/>
              <a:t>Angiographic Criteria for MR (1-4+)</a:t>
            </a:r>
          </a:p>
        </p:txBody>
      </p:sp>
      <p:sp>
        <p:nvSpPr>
          <p:cNvPr id="8090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Injection of dye into LV: Qualitative assessment of amount appearing in LA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1+ 	          Partially fills LA</a:t>
            </a:r>
          </a:p>
          <a:p>
            <a:pPr eaLnBrk="1" hangingPunct="1">
              <a:defRPr/>
            </a:pPr>
            <a:r>
              <a:rPr lang="en-US" dirty="0" smtClean="0"/>
              <a:t>2+		Completely </a:t>
            </a:r>
            <a:r>
              <a:rPr lang="en-US" dirty="0" err="1" smtClean="0"/>
              <a:t>opacifies</a:t>
            </a:r>
            <a:r>
              <a:rPr lang="en-US" dirty="0" smtClean="0"/>
              <a:t> LA </a:t>
            </a:r>
          </a:p>
          <a:p>
            <a:pPr eaLnBrk="1" hangingPunct="1">
              <a:defRPr/>
            </a:pPr>
            <a:r>
              <a:rPr lang="en-US" dirty="0" smtClean="0"/>
              <a:t>3+		LA density equal to LV</a:t>
            </a:r>
          </a:p>
          <a:p>
            <a:pPr eaLnBrk="1" hangingPunct="1">
              <a:defRPr/>
            </a:pPr>
            <a:r>
              <a:rPr lang="en-US" dirty="0" smtClean="0"/>
              <a:t>4+		Reflux into pulmonary veins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Severity of Mitral Regurgitation </a:t>
            </a:r>
          </a:p>
        </p:txBody>
      </p:sp>
      <p:graphicFrame>
        <p:nvGraphicFramePr>
          <p:cNvPr id="188447" name="Group 31"/>
          <p:cNvGraphicFramePr>
            <a:graphicFrameLocks noGrp="1"/>
          </p:cNvGraphicFramePr>
          <p:nvPr>
            <p:ph type="tbl" idx="1"/>
          </p:nvPr>
        </p:nvGraphicFramePr>
        <p:xfrm>
          <a:off x="457198" y="1142983"/>
          <a:ext cx="8686802" cy="5214975"/>
        </p:xfrm>
        <a:graphic>
          <a:graphicData uri="http://schemas.openxmlformats.org/drawingml/2006/table">
            <a:tbl>
              <a:tblPr/>
              <a:tblGrid>
                <a:gridCol w="2209800"/>
                <a:gridCol w="2362200"/>
                <a:gridCol w="1797051"/>
                <a:gridCol w="2317751"/>
              </a:tblGrid>
              <a:tr h="9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Qualitative: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3F6D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Mild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3F6D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Moderate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3F6D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Severe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0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Angiographic Grade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  1+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 2+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   3-4+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8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Color jet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 4 cm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 20% LA area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Between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10 cm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40% LA area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Swirling in 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3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Pulmonary vein flow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 S &gt;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Blunted 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Systolic reversal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Pulmonary Vein Flow: Moderate or Severe MR?</a:t>
            </a:r>
          </a:p>
        </p:txBody>
      </p:sp>
      <p:pic>
        <p:nvPicPr>
          <p:cNvPr id="31747" name="Picture 5" descr="katcher pv rev"/>
          <p:cNvPicPr>
            <a:picLocks noChangeAspect="1" noChangeArrowheads="1"/>
          </p:cNvPicPr>
          <p:nvPr/>
        </p:nvPicPr>
        <p:blipFill>
          <a:blip r:embed="rId2" cstate="print"/>
          <a:srcRect l="11476"/>
          <a:stretch>
            <a:fillRect/>
          </a:stretch>
        </p:blipFill>
        <p:spPr bwMode="auto">
          <a:xfrm>
            <a:off x="0" y="2714620"/>
            <a:ext cx="44958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Ward No PVF rev"/>
          <p:cNvPicPr>
            <a:picLocks noChangeAspect="1" noChangeArrowheads="1"/>
          </p:cNvPicPr>
          <p:nvPr/>
        </p:nvPicPr>
        <p:blipFill>
          <a:blip r:embed="rId3" cstate="print"/>
          <a:srcRect l="9525"/>
          <a:stretch>
            <a:fillRect/>
          </a:stretch>
        </p:blipFill>
        <p:spPr bwMode="auto">
          <a:xfrm>
            <a:off x="4572000" y="2714620"/>
            <a:ext cx="45720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285751" y="1905001"/>
            <a:ext cx="2725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Systolic flow reversal (4+)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4895851" y="1905001"/>
            <a:ext cx="2306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Systolic blunting (3+)</a:t>
            </a: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6934200" y="3810001"/>
            <a:ext cx="357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362200" y="3810001"/>
            <a:ext cx="357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31753" name="Text Box 12"/>
          <p:cNvSpPr txBox="1">
            <a:spLocks noChangeArrowheads="1"/>
          </p:cNvSpPr>
          <p:nvPr/>
        </p:nvSpPr>
        <p:spPr bwMode="auto">
          <a:xfrm>
            <a:off x="1524000" y="54102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</a:t>
            </a:r>
          </a:p>
        </p:txBody>
      </p:sp>
      <p:sp>
        <p:nvSpPr>
          <p:cNvPr id="31754" name="Text Box 13"/>
          <p:cNvSpPr txBox="1">
            <a:spLocks noChangeArrowheads="1"/>
          </p:cNvSpPr>
          <p:nvPr/>
        </p:nvSpPr>
        <p:spPr bwMode="auto">
          <a:xfrm>
            <a:off x="6172200" y="3962401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14400"/>
          </a:xfrm>
        </p:spPr>
        <p:txBody>
          <a:bodyPr/>
          <a:lstStyle/>
          <a:p>
            <a:r>
              <a:rPr lang="en-US" dirty="0" smtClean="0"/>
              <a:t>Pulmonary Vein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8596" y="1500174"/>
            <a:ext cx="4074348" cy="5000660"/>
          </a:xfrm>
        </p:spPr>
        <p:txBody>
          <a:bodyPr/>
          <a:lstStyle/>
          <a:p>
            <a:endParaRPr lang="en-US" dirty="0" smtClean="0"/>
          </a:p>
          <a:p>
            <a:pPr lvl="0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Normal pulmonary vein flow</a:t>
            </a:r>
          </a:p>
          <a:p>
            <a:pPr lvl="0">
              <a:buNone/>
            </a:pPr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Late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Systolic reversal      </a:t>
            </a:r>
          </a:p>
          <a:p>
            <a:pPr>
              <a:buNone/>
            </a:pP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Holo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-systolic reversal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9124" y="1082542"/>
            <a:ext cx="4714876" cy="577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smtClean="0"/>
              <a:t>2DE/Doppler Clues for Chronic Significant MR</a:t>
            </a:r>
          </a:p>
        </p:txBody>
      </p:sp>
      <p:sp>
        <p:nvSpPr>
          <p:cNvPr id="196618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/>
              <a:t>LAE- systolic expansion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/>
              <a:t>LVE- chronic vol overload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/>
              <a:t>Torn chordae tendinae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/>
              <a:t>Pulmonary hypertension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/>
              <a:t>E wave velocity &gt; 1.2 m/s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/>
              <a:t>Eccentric jet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smtClean="0"/>
              <a:t>Pulmonary vein flow reversal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b="1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b="1" smtClean="0"/>
          </a:p>
          <a:p>
            <a:pPr eaLnBrk="1" hangingPunct="1">
              <a:lnSpc>
                <a:spcPct val="90000"/>
              </a:lnSpc>
              <a:defRPr/>
            </a:pPr>
            <a:endParaRPr lang="en-US" sz="1800" b="1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929066"/>
            <a:ext cx="3571900" cy="272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857232"/>
            <a:ext cx="3605039" cy="309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 descr="Picture 012"/>
          <p:cNvSpPr>
            <a:spLocks noGrp="1" noChangeAspect="1" noChangeArrowheads="1"/>
          </p:cNvSpPr>
          <p:nvPr isPhoto="1"/>
        </p:nvSpPr>
        <p:spPr bwMode="auto">
          <a:xfrm>
            <a:off x="0" y="963614"/>
            <a:ext cx="9144000" cy="49307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2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SCAN0079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687" r="49988" b="31467"/>
          <a:stretch>
            <a:fillRect/>
          </a:stretch>
        </p:blipFill>
        <p:spPr bwMode="auto">
          <a:xfrm>
            <a:off x="1000100" y="0"/>
            <a:ext cx="6929485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smtClean="0"/>
              <a:t>Severity of Mitral Regurgitation (2)</a:t>
            </a:r>
          </a:p>
        </p:txBody>
      </p:sp>
      <p:graphicFrame>
        <p:nvGraphicFramePr>
          <p:cNvPr id="209923" name="Group 3"/>
          <p:cNvGraphicFramePr>
            <a:graphicFrameLocks noGrp="1"/>
          </p:cNvGraphicFramePr>
          <p:nvPr>
            <p:ph type="tbl" idx="1"/>
          </p:nvPr>
        </p:nvGraphicFramePr>
        <p:xfrm>
          <a:off x="428596" y="1142985"/>
          <a:ext cx="8229600" cy="5715015"/>
        </p:xfrm>
        <a:graphic>
          <a:graphicData uri="http://schemas.openxmlformats.org/drawingml/2006/table">
            <a:tbl>
              <a:tblPr/>
              <a:tblGrid>
                <a:gridCol w="2590800"/>
                <a:gridCol w="1524000"/>
                <a:gridCol w="2057400"/>
                <a:gridCol w="2057400"/>
              </a:tblGrid>
              <a:tr h="859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Quantitative: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Mild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Moderate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Severe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Reg Volume (ml/beat)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31-59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Reg Fraction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31 - 49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3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Reg Orifice EROA (cm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0.21 – 0.39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Vena Contracta (cm)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0.31 – 0.69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MR </a:t>
            </a:r>
            <a:r>
              <a:rPr lang="fr-CA" dirty="0" err="1"/>
              <a:t>Etiology</a:t>
            </a:r>
            <a:r>
              <a:rPr lang="fr-CA" dirty="0" smtClean="0"/>
              <a:t>: </a:t>
            </a:r>
            <a:r>
              <a:rPr lang="fr-CA" dirty="0" err="1" smtClean="0"/>
              <a:t>Surgical</a:t>
            </a:r>
            <a:r>
              <a:rPr lang="fr-CA" dirty="0" smtClean="0"/>
              <a:t> </a:t>
            </a:r>
            <a:r>
              <a:rPr lang="fr-CA" dirty="0" err="1"/>
              <a:t>series</a:t>
            </a:r>
            <a:r>
              <a:rPr lang="fr-CA" dirty="0"/>
              <a:t> </a:t>
            </a:r>
            <a:endParaRPr 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MVP(20-70%)</a:t>
            </a:r>
          </a:p>
          <a:p>
            <a:r>
              <a:rPr lang="fr-CA"/>
              <a:t>Ischemia (13-40%)</a:t>
            </a:r>
          </a:p>
          <a:p>
            <a:r>
              <a:rPr lang="fr-CA"/>
              <a:t>RHD (3-40%)</a:t>
            </a:r>
          </a:p>
          <a:p>
            <a:r>
              <a:rPr lang="fr-CA"/>
              <a:t>Infectious endocarditis(10-12%)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Vena </a:t>
            </a:r>
            <a:r>
              <a:rPr lang="en-US" dirty="0" err="1" smtClean="0"/>
              <a:t>Contracta</a:t>
            </a:r>
            <a:endParaRPr lang="en-US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9"/>
            <a:ext cx="7709727" cy="588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43238" y="0"/>
            <a:ext cx="13858971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Mitral </a:t>
            </a:r>
            <a:r>
              <a:rPr lang="en-US" sz="4000" dirty="0" err="1" smtClean="0">
                <a:solidFill>
                  <a:srgbClr val="FFFF00"/>
                </a:solidFill>
              </a:rPr>
              <a:t>Regurgitant</a:t>
            </a:r>
            <a:r>
              <a:rPr lang="en-US" sz="4000" dirty="0" smtClean="0">
                <a:solidFill>
                  <a:srgbClr val="FFFF00"/>
                </a:solidFill>
              </a:rPr>
              <a:t> Fraction by Doppler Echo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b="1" dirty="0" err="1" smtClean="0"/>
              <a:t>Regurgitant</a:t>
            </a:r>
            <a:r>
              <a:rPr lang="en-US" sz="3200" b="1" dirty="0" smtClean="0"/>
              <a:t> Fraction (RF):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2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b="1" dirty="0" smtClean="0"/>
              <a:t>   RF(%) = (</a:t>
            </a:r>
            <a:r>
              <a:rPr lang="en-US" sz="3200" b="1" u="sng" dirty="0" smtClean="0"/>
              <a:t>Total SV-Forward SV</a:t>
            </a:r>
            <a:r>
              <a:rPr lang="en-US" sz="3200" b="1" dirty="0" smtClean="0"/>
              <a:t>)    x 100				Total SV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2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b="1" dirty="0" smtClean="0"/>
              <a:t>Mitral RF: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b="1" dirty="0" smtClean="0"/>
              <a:t>                   Total SV from mitral flow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b="1" dirty="0" smtClean="0"/>
              <a:t>                   Forward SV from aortic flow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14" y="0"/>
            <a:ext cx="864917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29454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949950" y="6324601"/>
            <a:ext cx="2877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Xie, Smith, et. al JACC 1995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14810" y="2999846"/>
            <a:ext cx="4929191" cy="385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74638"/>
            <a:ext cx="885828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Measuring the flow convergence area (PISA)</a:t>
            </a:r>
          </a:p>
        </p:txBody>
      </p:sp>
      <p:pic>
        <p:nvPicPr>
          <p:cNvPr id="46083" name="Picture 4" descr="blair pisa"/>
          <p:cNvPicPr>
            <a:picLocks noChangeAspect="1" noChangeArrowheads="1"/>
          </p:cNvPicPr>
          <p:nvPr/>
        </p:nvPicPr>
        <p:blipFill>
          <a:blip r:embed="rId2" cstate="print"/>
          <a:srcRect l="14706" t="6201" r="10294" b="6976"/>
          <a:stretch>
            <a:fillRect/>
          </a:stretch>
        </p:blipFill>
        <p:spPr bwMode="auto">
          <a:xfrm>
            <a:off x="228600" y="1752601"/>
            <a:ext cx="42672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blair 4c suppress"/>
          <p:cNvPicPr>
            <a:picLocks noChangeAspect="1" noChangeArrowheads="1"/>
          </p:cNvPicPr>
          <p:nvPr/>
        </p:nvPicPr>
        <p:blipFill>
          <a:blip r:embed="rId3" cstate="print"/>
          <a:srcRect r="13333" b="3954"/>
          <a:stretch>
            <a:fillRect/>
          </a:stretch>
        </p:blipFill>
        <p:spPr bwMode="auto">
          <a:xfrm>
            <a:off x="4572000" y="1752601"/>
            <a:ext cx="44196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1676401" y="5410201"/>
            <a:ext cx="34787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Zoom, freeze, </a:t>
            </a:r>
            <a:r>
              <a:rPr lang="en-US" sz="2400" b="1" dirty="0" smtClean="0">
                <a:solidFill>
                  <a:srgbClr val="FFC000"/>
                </a:solidFill>
              </a:rPr>
              <a:t>measure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1676400" y="5857894"/>
            <a:ext cx="1966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 = 0.98 cm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784" y="1071547"/>
            <a:ext cx="506021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 descr="Picture 010"/>
          <p:cNvSpPr>
            <a:spLocks noGrp="1" noChangeAspect="1" noChangeArrowheads="1"/>
          </p:cNvSpPr>
          <p:nvPr isPhoto="1"/>
        </p:nvSpPr>
        <p:spPr bwMode="auto">
          <a:xfrm>
            <a:off x="0" y="1924050"/>
            <a:ext cx="9144000" cy="30099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3" name="Rectangle 5"/>
          <p:cNvSpPr>
            <a:spLocks noGrp="1" noChangeArrowheads="1"/>
          </p:cNvSpPr>
          <p:nvPr>
            <p:ph type="title"/>
          </p:nvPr>
        </p:nvSpPr>
        <p:spPr>
          <a:xfrm>
            <a:off x="857224" y="0"/>
            <a:ext cx="77724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Calculating Effective </a:t>
            </a:r>
            <a:r>
              <a:rPr lang="en-US" sz="4000" dirty="0" err="1" smtClean="0">
                <a:solidFill>
                  <a:srgbClr val="FFFF00"/>
                </a:solidFill>
              </a:rPr>
              <a:t>Regurgitant</a:t>
            </a:r>
            <a:r>
              <a:rPr lang="en-US" sz="4000" dirty="0" smtClean="0">
                <a:solidFill>
                  <a:srgbClr val="FFFF00"/>
                </a:solidFill>
              </a:rPr>
              <a:t> Orifice Area (ROA cm</a:t>
            </a:r>
            <a:r>
              <a:rPr lang="en-US" sz="4000" baseline="30000" dirty="0" smtClean="0">
                <a:solidFill>
                  <a:srgbClr val="FFFF00"/>
                </a:solidFill>
              </a:rPr>
              <a:t>2</a:t>
            </a:r>
            <a:r>
              <a:rPr lang="en-US" sz="4000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45059" name="Picture 18" descr="blair pisa 4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1"/>
            <a:ext cx="4648200" cy="3305175"/>
          </a:xfrm>
          <a:noFill/>
        </p:spPr>
      </p:pic>
      <p:pic>
        <p:nvPicPr>
          <p:cNvPr id="45060" name="Picture 19" descr="blair CW MR"/>
          <p:cNvPicPr>
            <a:picLocks noChangeAspect="1" noChangeArrowheads="1"/>
          </p:cNvPicPr>
          <p:nvPr/>
        </p:nvPicPr>
        <p:blipFill>
          <a:blip r:embed="rId3" cstate="print"/>
          <a:srcRect r="16364" b="7986"/>
          <a:stretch>
            <a:fillRect/>
          </a:stretch>
        </p:blipFill>
        <p:spPr bwMode="auto">
          <a:xfrm>
            <a:off x="4876800" y="1524001"/>
            <a:ext cx="42672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21"/>
          <p:cNvSpPr txBox="1">
            <a:spLocks noChangeArrowheads="1"/>
          </p:cNvSpPr>
          <p:nvPr/>
        </p:nvSpPr>
        <p:spPr bwMode="auto">
          <a:xfrm>
            <a:off x="428596" y="5000636"/>
            <a:ext cx="17281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 = 0.98 cm</a:t>
            </a:r>
          </a:p>
        </p:txBody>
      </p:sp>
      <p:sp>
        <p:nvSpPr>
          <p:cNvPr id="45062" name="Text Box 22"/>
          <p:cNvSpPr txBox="1">
            <a:spLocks noChangeArrowheads="1"/>
          </p:cNvSpPr>
          <p:nvPr/>
        </p:nvSpPr>
        <p:spPr bwMode="auto">
          <a:xfrm>
            <a:off x="4724401" y="4953000"/>
            <a:ext cx="4006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ROA velocity  </a:t>
            </a:r>
            <a:r>
              <a:rPr lang="en-US" sz="2000" b="1" dirty="0">
                <a:solidFill>
                  <a:srgbClr val="FFFF00"/>
                </a:solidFill>
              </a:rPr>
              <a:t>(CW) </a:t>
            </a:r>
            <a:r>
              <a:rPr lang="en-US" sz="2000" b="1" dirty="0"/>
              <a:t>= 432 cm/sec</a:t>
            </a:r>
          </a:p>
        </p:txBody>
      </p:sp>
      <p:sp>
        <p:nvSpPr>
          <p:cNvPr id="45063" name="Text Box 23"/>
          <p:cNvSpPr txBox="1">
            <a:spLocks noChangeArrowheads="1"/>
          </p:cNvSpPr>
          <p:nvPr/>
        </p:nvSpPr>
        <p:spPr bwMode="auto">
          <a:xfrm>
            <a:off x="2071670" y="5000636"/>
            <a:ext cx="1939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/>
              <a:t>Vn</a:t>
            </a:r>
            <a:r>
              <a:rPr lang="en-US" sz="2000" b="1" dirty="0"/>
              <a:t> = 42 cm/sec</a:t>
            </a:r>
          </a:p>
        </p:txBody>
      </p:sp>
      <p:sp>
        <p:nvSpPr>
          <p:cNvPr id="45064" name="Text Box 24"/>
          <p:cNvSpPr txBox="1">
            <a:spLocks noChangeArrowheads="1"/>
          </p:cNvSpPr>
          <p:nvPr/>
        </p:nvSpPr>
        <p:spPr bwMode="auto">
          <a:xfrm>
            <a:off x="533401" y="5715001"/>
            <a:ext cx="2467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ROA = </a:t>
            </a:r>
            <a:r>
              <a:rPr lang="en-US" sz="2400" b="1" u="sng" dirty="0">
                <a:solidFill>
                  <a:srgbClr val="FFFF00"/>
                </a:solidFill>
              </a:rPr>
              <a:t>2</a:t>
            </a:r>
            <a:r>
              <a:rPr lang="en-US" sz="2400" b="1" u="sng" dirty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en-US" sz="2400" b="1" u="sng" dirty="0">
                <a:solidFill>
                  <a:srgbClr val="FFFF00"/>
                </a:solidFill>
              </a:rPr>
              <a:t> r</a:t>
            </a:r>
            <a:r>
              <a:rPr lang="en-US" sz="2400" b="1" u="sng" baseline="30000" dirty="0">
                <a:solidFill>
                  <a:srgbClr val="FFFF00"/>
                </a:solidFill>
              </a:rPr>
              <a:t>2</a:t>
            </a:r>
            <a:r>
              <a:rPr lang="en-US" sz="2400" b="1" u="sng" dirty="0">
                <a:solidFill>
                  <a:srgbClr val="FFFF00"/>
                </a:solidFill>
              </a:rPr>
              <a:t> x </a:t>
            </a:r>
            <a:r>
              <a:rPr lang="en-US" sz="2400" b="1" u="sng" dirty="0" err="1">
                <a:solidFill>
                  <a:srgbClr val="FFFF00"/>
                </a:solidFill>
              </a:rPr>
              <a:t>Vn</a:t>
            </a:r>
            <a:endParaRPr lang="en-US" sz="2400" b="1" u="sng" dirty="0">
              <a:solidFill>
                <a:srgbClr val="FFFF00"/>
              </a:solidFill>
            </a:endParaRPr>
          </a:p>
        </p:txBody>
      </p:sp>
      <p:sp>
        <p:nvSpPr>
          <p:cNvPr id="45065" name="Text Box 26"/>
          <p:cNvSpPr txBox="1">
            <a:spLocks noChangeArrowheads="1"/>
          </p:cNvSpPr>
          <p:nvPr/>
        </p:nvSpPr>
        <p:spPr bwMode="auto">
          <a:xfrm>
            <a:off x="1714480" y="6096001"/>
            <a:ext cx="200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   CW </a:t>
            </a:r>
            <a:r>
              <a:rPr lang="en-US" sz="2400" dirty="0" err="1">
                <a:solidFill>
                  <a:srgbClr val="FFFF00"/>
                </a:solidFill>
              </a:rPr>
              <a:t>vel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5066" name="Text Box 27"/>
          <p:cNvSpPr txBox="1">
            <a:spLocks noChangeArrowheads="1"/>
          </p:cNvSpPr>
          <p:nvPr/>
        </p:nvSpPr>
        <p:spPr bwMode="auto">
          <a:xfrm>
            <a:off x="3643306" y="5715001"/>
            <a:ext cx="55006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ROA = 6.28 x </a:t>
            </a:r>
            <a:r>
              <a:rPr lang="en-US" sz="2000" b="1" dirty="0" smtClean="0">
                <a:solidFill>
                  <a:srgbClr val="FFFF00"/>
                </a:solidFill>
              </a:rPr>
              <a:t>0.98</a:t>
            </a:r>
            <a:r>
              <a:rPr lang="en-US" sz="2000" b="1" u="sng" baseline="30000" dirty="0" smtClean="0">
                <a:solidFill>
                  <a:srgbClr val="FFFF00"/>
                </a:solidFill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x 42/ 432 = 0.60 cm</a:t>
            </a:r>
            <a:r>
              <a:rPr lang="en-US" sz="2000" b="1" baseline="30000" dirty="0">
                <a:solidFill>
                  <a:srgbClr val="FFFF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rgbClr val="FFFF00"/>
                </a:solidFill>
              </a:rPr>
              <a:t>Simplified Formula for ROA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481329"/>
            <a:ext cx="8786842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/>
              <a:t>Assume:  </a:t>
            </a:r>
            <a:r>
              <a:rPr lang="en-US" sz="2800" b="1" dirty="0" err="1" smtClean="0"/>
              <a:t>Vmax</a:t>
            </a:r>
            <a:r>
              <a:rPr lang="en-US" sz="2800" b="1" dirty="0" smtClean="0"/>
              <a:t> = </a:t>
            </a:r>
            <a:r>
              <a:rPr lang="en-US" sz="2800" b="1" dirty="0" smtClean="0">
                <a:solidFill>
                  <a:srgbClr val="FFC000"/>
                </a:solidFill>
              </a:rPr>
              <a:t>500</a:t>
            </a:r>
            <a:r>
              <a:rPr lang="en-US" sz="2800" b="1" dirty="0" smtClean="0"/>
              <a:t> cm/sec (5 m/sec)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/>
              <a:t>Set the aliasing velocity scale:  </a:t>
            </a:r>
            <a:r>
              <a:rPr lang="en-US" sz="2800" b="1" dirty="0" err="1" smtClean="0"/>
              <a:t>Vn</a:t>
            </a:r>
            <a:r>
              <a:rPr lang="en-US" sz="2800" b="1" dirty="0" smtClean="0"/>
              <a:t> = </a:t>
            </a:r>
            <a:r>
              <a:rPr lang="en-US" sz="2800" b="1" dirty="0" smtClean="0">
                <a:solidFill>
                  <a:srgbClr val="FFC000"/>
                </a:solidFill>
              </a:rPr>
              <a:t>40</a:t>
            </a:r>
            <a:r>
              <a:rPr lang="en-US" sz="2800" b="1" dirty="0" smtClean="0">
                <a:solidFill>
                  <a:srgbClr val="CC0000"/>
                </a:solidFill>
              </a:rPr>
              <a:t> </a:t>
            </a:r>
            <a:r>
              <a:rPr lang="en-US" sz="2800" b="1" dirty="0" smtClean="0"/>
              <a:t>cm/sec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/>
              <a:t>Substitute </a:t>
            </a:r>
            <a:r>
              <a:rPr lang="en-US" sz="2800" b="1" dirty="0" err="1" smtClean="0"/>
              <a:t>Vn</a:t>
            </a:r>
            <a:r>
              <a:rPr lang="en-US" sz="2800" b="1" dirty="0" smtClean="0"/>
              <a:t> and </a:t>
            </a:r>
            <a:r>
              <a:rPr lang="en-US" sz="2800" b="1" dirty="0" err="1" smtClean="0"/>
              <a:t>Vmax</a:t>
            </a:r>
            <a:r>
              <a:rPr lang="en-US" sz="2800" b="1" dirty="0" smtClean="0"/>
              <a:t> to the equation: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smtClean="0"/>
              <a:t>                   2 x 3.14 x r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x 40 = ROA x 500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smtClean="0"/>
              <a:t>			    6.28 x 40 x r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  = ROA x 500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smtClean="0"/>
              <a:t>				      250 r</a:t>
            </a:r>
            <a:r>
              <a:rPr lang="en-US" sz="2800" b="1" baseline="30000" dirty="0" smtClean="0"/>
              <a:t>2     </a:t>
            </a:r>
            <a:r>
              <a:rPr lang="en-US" sz="2800" b="1" dirty="0" smtClean="0"/>
              <a:t>= ROA x 500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800" b="1" dirty="0" smtClean="0">
                <a:solidFill>
                  <a:srgbClr val="66FF66"/>
                </a:solidFill>
              </a:rPr>
              <a:t>					</a:t>
            </a:r>
            <a:r>
              <a:rPr lang="en-US" sz="4000" b="1" dirty="0" smtClean="0">
                <a:solidFill>
                  <a:srgbClr val="CC0000"/>
                </a:solidFill>
              </a:rPr>
              <a:t>     </a:t>
            </a:r>
            <a:r>
              <a:rPr lang="en-US" sz="4000" b="1" u="sng" dirty="0" smtClean="0">
                <a:solidFill>
                  <a:srgbClr val="FFC000"/>
                </a:solidFill>
              </a:rPr>
              <a:t>r</a:t>
            </a:r>
            <a:r>
              <a:rPr lang="en-US" sz="4000" b="1" baseline="30000" dirty="0" smtClean="0">
                <a:solidFill>
                  <a:srgbClr val="FFC000"/>
                </a:solidFill>
              </a:rPr>
              <a:t>2   </a:t>
            </a:r>
            <a:r>
              <a:rPr lang="en-US" sz="4000" b="1" dirty="0" smtClean="0">
                <a:solidFill>
                  <a:srgbClr val="FFC000"/>
                </a:solidFill>
              </a:rPr>
              <a:t>=</a:t>
            </a:r>
            <a:r>
              <a:rPr lang="en-US" sz="4000" b="1" baseline="30000" dirty="0" smtClean="0">
                <a:solidFill>
                  <a:srgbClr val="FFC000"/>
                </a:solidFill>
              </a:rPr>
              <a:t>   </a:t>
            </a:r>
            <a:r>
              <a:rPr lang="en-US" sz="4000" b="1" dirty="0" smtClean="0">
                <a:solidFill>
                  <a:srgbClr val="FFC000"/>
                </a:solidFill>
              </a:rPr>
              <a:t>ROA x 2</a:t>
            </a:r>
            <a:r>
              <a:rPr lang="en-US" sz="2800" b="1" dirty="0" smtClean="0">
                <a:solidFill>
                  <a:srgbClr val="FF0000"/>
                </a:solidFill>
              </a:rPr>
              <a:t>	</a:t>
            </a:r>
            <a:r>
              <a:rPr lang="en-US" sz="1600" b="1" dirty="0" smtClean="0">
                <a:solidFill>
                  <a:srgbClr val="66CCFF"/>
                </a:solidFill>
              </a:rPr>
              <a:t>	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61" y="4857760"/>
            <a:ext cx="2626258" cy="181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062" y="1"/>
            <a:ext cx="8464780" cy="682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Mitral Regurgitation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Acute  vs. Chronic (Compensated &amp; </a:t>
            </a:r>
            <a:r>
              <a:rPr lang="en-US" b="1" dirty="0" err="1" smtClean="0"/>
              <a:t>Decompensated</a:t>
            </a:r>
            <a:r>
              <a:rPr lang="en-US" b="1" dirty="0" smtClean="0"/>
              <a:t>).</a:t>
            </a:r>
          </a:p>
          <a:p>
            <a:r>
              <a:rPr lang="en-US" b="1" dirty="0" smtClean="0"/>
              <a:t>Primary (Organic) vs. Secondary (Functional).</a:t>
            </a:r>
          </a:p>
          <a:p>
            <a:r>
              <a:rPr lang="en-US" b="1" dirty="0" err="1" smtClean="0"/>
              <a:t>Carpentier’s</a:t>
            </a:r>
            <a:r>
              <a:rPr lang="en-US" b="1" dirty="0" smtClean="0"/>
              <a:t> Classification</a:t>
            </a:r>
            <a:endParaRPr lang="en-US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7929618" cy="680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 l="3636" t="13750" r="21819" b="7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229600" cy="86834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ERO and Clinical Outcomes</a:t>
            </a:r>
          </a:p>
        </p:txBody>
      </p:sp>
      <p:pic>
        <p:nvPicPr>
          <p:cNvPr id="55299" name="Picture 3" descr="07f1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5852" y="1013470"/>
            <a:ext cx="6572295" cy="5343145"/>
          </a:xfrm>
          <a:noFill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048126" y="6342063"/>
            <a:ext cx="46153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latin typeface="Garamond" pitchFamily="18" charset="0"/>
              </a:rPr>
              <a:t>Enriquez-Sarano M et al. NEJM 2005;352:875-83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419476" y="3573463"/>
            <a:ext cx="21021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0">
                <a:solidFill>
                  <a:schemeClr val="bg2"/>
                </a:solidFill>
                <a:latin typeface="Garamond" pitchFamily="18" charset="0"/>
              </a:rPr>
              <a:t>Medical Management</a:t>
            </a:r>
          </a:p>
          <a:p>
            <a:pPr algn="l"/>
            <a:r>
              <a:rPr lang="en-US" b="0">
                <a:solidFill>
                  <a:schemeClr val="bg2"/>
                </a:solidFill>
                <a:latin typeface="Garamond" pitchFamily="18" charset="0"/>
              </a:rPr>
              <a:t>         (456 pts)</a:t>
            </a:r>
          </a:p>
          <a:p>
            <a:pPr algn="l"/>
            <a:endParaRPr lang="en-US" b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Chordal</a:t>
            </a:r>
            <a:r>
              <a:rPr lang="en-US" dirty="0" smtClean="0"/>
              <a:t> rupture</a:t>
            </a:r>
            <a:endParaRPr lang="en-US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9218"/>
            <a:ext cx="4429124" cy="386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857364"/>
            <a:ext cx="4658023" cy="381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12" y="1000108"/>
            <a:ext cx="9131058" cy="459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928670"/>
            <a:ext cx="9096375" cy="566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914400"/>
          </a:xfrm>
        </p:spPr>
        <p:txBody>
          <a:bodyPr/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914400"/>
          </a:xfrm>
        </p:spPr>
        <p:txBody>
          <a:bodyPr/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75"/>
            <a:ext cx="77438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28670"/>
            <a:ext cx="9197347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chemeClr val="tx2"/>
                </a:solidFill>
                <a:effectLst/>
              </a:rPr>
              <a:t>Echocardiographic</a:t>
            </a:r>
            <a:r>
              <a:rPr lang="en-US" sz="4000" dirty="0" smtClean="0">
                <a:solidFill>
                  <a:schemeClr val="tx2"/>
                </a:solidFill>
                <a:effectLst/>
              </a:rPr>
              <a:t> Follow-up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Mild MR</a:t>
            </a:r>
            <a:r>
              <a:rPr lang="en-US" sz="2800" b="1" dirty="0" smtClean="0"/>
              <a:t>: not necessary for yearly follow up</a:t>
            </a:r>
          </a:p>
          <a:p>
            <a:pPr eaLnBrk="1" hangingPunct="1">
              <a:defRPr/>
            </a:pPr>
            <a:endParaRPr lang="en-US" sz="2800" b="1" dirty="0" smtClean="0"/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Moderate MR</a:t>
            </a:r>
            <a:r>
              <a:rPr lang="en-US" sz="2800" b="1" dirty="0" smtClean="0"/>
              <a:t>: yearly</a:t>
            </a:r>
          </a:p>
          <a:p>
            <a:pPr eaLnBrk="1" hangingPunct="1">
              <a:defRPr/>
            </a:pPr>
            <a:endParaRPr lang="en-US" sz="2800" b="1" dirty="0" smtClean="0"/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Severe MR</a:t>
            </a:r>
            <a:r>
              <a:rPr lang="en-US" sz="2800" b="1" dirty="0" smtClean="0"/>
              <a:t>: 6 - 12 months</a:t>
            </a:r>
          </a:p>
          <a:p>
            <a:pPr eaLnBrk="1" hangingPunct="1">
              <a:defRPr/>
            </a:pPr>
            <a:endParaRPr lang="en-US" sz="2800" b="1" dirty="0" smtClean="0"/>
          </a:p>
          <a:p>
            <a:pPr eaLnBrk="1" hangingPunct="1">
              <a:defRPr/>
            </a:pPr>
            <a:r>
              <a:rPr lang="en-US" sz="2800" b="1" dirty="0" smtClean="0"/>
              <a:t>Change in signs and symptoms: more frequently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MR </a:t>
            </a:r>
            <a:r>
              <a:rPr lang="fr-CA" b="1" dirty="0" err="1"/>
              <a:t>Pathophysiology</a:t>
            </a:r>
            <a:endParaRPr lang="en-US" b="1" dirty="0"/>
          </a:p>
        </p:txBody>
      </p:sp>
      <p:sp>
        <p:nvSpPr>
          <p:cNvPr id="860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42910" y="1783560"/>
            <a:ext cx="8043890" cy="4572000"/>
          </a:xfrm>
        </p:spPr>
        <p:txBody>
          <a:bodyPr/>
          <a:lstStyle/>
          <a:p>
            <a:r>
              <a:rPr lang="fr-CA" b="1" dirty="0" err="1"/>
              <a:t>Chronic</a:t>
            </a:r>
            <a:r>
              <a:rPr lang="fr-CA" b="1" dirty="0"/>
              <a:t> LV volume </a:t>
            </a:r>
            <a:r>
              <a:rPr lang="fr-CA" b="1" dirty="0" err="1"/>
              <a:t>overload</a:t>
            </a:r>
            <a:r>
              <a:rPr lang="fr-CA" b="1" dirty="0"/>
              <a:t> -» </a:t>
            </a:r>
            <a:r>
              <a:rPr lang="fr-CA" b="1" dirty="0" err="1"/>
              <a:t>compensatory</a:t>
            </a:r>
            <a:r>
              <a:rPr lang="fr-CA" b="1" dirty="0"/>
              <a:t> LVE </a:t>
            </a:r>
            <a:r>
              <a:rPr lang="fr-CA" b="1" dirty="0" err="1"/>
              <a:t>initially</a:t>
            </a:r>
            <a:r>
              <a:rPr lang="fr-CA" b="1" dirty="0"/>
              <a:t> </a:t>
            </a:r>
            <a:r>
              <a:rPr lang="fr-CA" b="1" dirty="0" err="1"/>
              <a:t>maintaining</a:t>
            </a:r>
            <a:r>
              <a:rPr lang="fr-CA" b="1" dirty="0"/>
              <a:t> </a:t>
            </a:r>
            <a:r>
              <a:rPr lang="fr-CA" b="1" dirty="0" err="1"/>
              <a:t>cardiac</a:t>
            </a:r>
            <a:r>
              <a:rPr lang="fr-CA" b="1" dirty="0"/>
              <a:t> output</a:t>
            </a:r>
          </a:p>
          <a:p>
            <a:r>
              <a:rPr lang="fr-CA" b="1" dirty="0" err="1"/>
              <a:t>Decompensation</a:t>
            </a:r>
            <a:r>
              <a:rPr lang="fr-CA" b="1" dirty="0"/>
              <a:t> (</a:t>
            </a:r>
            <a:r>
              <a:rPr lang="fr-CA" b="1" dirty="0" err="1"/>
              <a:t>increased</a:t>
            </a:r>
            <a:r>
              <a:rPr lang="fr-CA" b="1" dirty="0"/>
              <a:t> LV </a:t>
            </a:r>
            <a:r>
              <a:rPr lang="fr-CA" b="1" dirty="0" err="1"/>
              <a:t>wall</a:t>
            </a:r>
            <a:r>
              <a:rPr lang="fr-CA" b="1" dirty="0"/>
              <a:t> tension) -»CHF</a:t>
            </a:r>
          </a:p>
          <a:p>
            <a:r>
              <a:rPr lang="fr-CA" b="1" dirty="0"/>
              <a:t>LVE – » </a:t>
            </a:r>
            <a:r>
              <a:rPr lang="fr-CA" b="1" dirty="0" err="1"/>
              <a:t>annulus</a:t>
            </a:r>
            <a:r>
              <a:rPr lang="fr-CA" b="1" dirty="0"/>
              <a:t> dilation – » </a:t>
            </a:r>
            <a:r>
              <a:rPr lang="fr-CA" b="1" dirty="0" err="1"/>
              <a:t>increased</a:t>
            </a:r>
            <a:r>
              <a:rPr lang="fr-CA" b="1" dirty="0"/>
              <a:t> MR</a:t>
            </a:r>
          </a:p>
          <a:p>
            <a:r>
              <a:rPr lang="fr-CA" b="1" dirty="0" err="1"/>
              <a:t>Backflow</a:t>
            </a:r>
            <a:r>
              <a:rPr lang="fr-CA" b="1" dirty="0"/>
              <a:t> – » LAE, </a:t>
            </a:r>
            <a:r>
              <a:rPr lang="fr-CA" b="1" dirty="0" err="1"/>
              <a:t>Afib</a:t>
            </a:r>
            <a:r>
              <a:rPr lang="fr-CA" b="1" dirty="0"/>
              <a:t>, </a:t>
            </a:r>
            <a:r>
              <a:rPr lang="fr-CA" b="1" dirty="0" err="1"/>
              <a:t>Pulmonary</a:t>
            </a:r>
            <a:r>
              <a:rPr lang="fr-CA" b="1" dirty="0"/>
              <a:t> HTN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Treatment of Chronic Mitral Regurgitation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Mitral valve repair preferred over mitral valve replacement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Avoids risk of anticoagulation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Preservation of subvalvular apparatus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000" smtClean="0"/>
              <a:t>Better postoperative LV function and long term survival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When MR occurs in volume overloaded states, afterload reduction can be beneficial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Dilated CM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CAD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Revascularization may improve dysfunction of the papillary muscle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Biventricular pacing may improve LV geometry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062-036-X410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b="27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Continuing Medical Implementation ®                                       …..</a:t>
            </a:r>
            <a:r>
              <a:rPr lang="en-US" i="1"/>
              <a:t>.bridging the care gap 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r>
              <a:rPr lang="en-US"/>
              <a:t>Mitral Regurgitation</a:t>
            </a:r>
            <a:br>
              <a:rPr lang="en-US"/>
            </a:br>
            <a:r>
              <a:rPr lang="en-US"/>
              <a:t>ACC/AHA recommendations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Surgery Recommended in patients who are</a:t>
            </a:r>
          </a:p>
          <a:p>
            <a:pPr>
              <a:lnSpc>
                <a:spcPct val="90000"/>
              </a:lnSpc>
            </a:pPr>
            <a:r>
              <a:rPr lang="en-US"/>
              <a:t>Symptomatic</a:t>
            </a:r>
          </a:p>
          <a:p>
            <a:pPr>
              <a:lnSpc>
                <a:spcPct val="90000"/>
              </a:lnSpc>
            </a:pPr>
            <a:r>
              <a:rPr lang="en-US"/>
              <a:t>Asymptomatic with</a:t>
            </a:r>
          </a:p>
          <a:p>
            <a:pPr lvl="1">
              <a:lnSpc>
                <a:spcPct val="90000"/>
              </a:lnSpc>
            </a:pPr>
            <a:r>
              <a:rPr lang="en-US"/>
              <a:t>Any LV dysfunction</a:t>
            </a:r>
          </a:p>
          <a:p>
            <a:pPr lvl="1">
              <a:lnSpc>
                <a:spcPct val="90000"/>
              </a:lnSpc>
            </a:pPr>
            <a:r>
              <a:rPr lang="en-US"/>
              <a:t>Atrial fibrillation</a:t>
            </a:r>
          </a:p>
          <a:p>
            <a:pPr lvl="1">
              <a:lnSpc>
                <a:spcPct val="90000"/>
              </a:lnSpc>
            </a:pPr>
            <a:r>
              <a:rPr lang="en-US"/>
              <a:t>Pulmonary hypertension</a:t>
            </a:r>
          </a:p>
          <a:p>
            <a:pPr lvl="1">
              <a:lnSpc>
                <a:spcPct val="90000"/>
              </a:lnSpc>
            </a:pPr>
            <a:r>
              <a:rPr lang="en-US"/>
              <a:t>Reparable valves</a:t>
            </a:r>
          </a:p>
          <a:p>
            <a:pPr lvl="1">
              <a:lnSpc>
                <a:spcPct val="90000"/>
              </a:lnSpc>
            </a:pPr>
            <a:r>
              <a:rPr lang="en-US"/>
              <a:t>Recurrent VT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Continuing Medical Implementation ®                                       …..</a:t>
            </a:r>
            <a:r>
              <a:rPr lang="en-US" i="1"/>
              <a:t>.bridging the care gap 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Indications for Surgery </a:t>
            </a:r>
            <a:br>
              <a:rPr lang="en-US"/>
            </a:br>
            <a:r>
              <a:rPr lang="en-US"/>
              <a:t>  Isolated,Severe Chronic MR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Definite (major criteria):</a:t>
            </a:r>
          </a:p>
          <a:p>
            <a:pPr lvl="1"/>
            <a:r>
              <a:rPr lang="en-US"/>
              <a:t>NYHA Class III or IV heart failure (any duration)</a:t>
            </a:r>
          </a:p>
          <a:p>
            <a:pPr lvl="1"/>
            <a:r>
              <a:rPr lang="en-US"/>
              <a:t>EF &lt;60%</a:t>
            </a:r>
          </a:p>
          <a:p>
            <a:pPr lvl="1"/>
            <a:r>
              <a:rPr lang="en-US"/>
              <a:t>EF &gt;60% but decreasing on serial measurements</a:t>
            </a:r>
          </a:p>
          <a:p>
            <a:pPr lvl="1"/>
            <a:r>
              <a:rPr lang="en-US"/>
              <a:t>LVIDs &gt;45mm</a:t>
            </a:r>
          </a:p>
          <a:p>
            <a:pPr lvl="1"/>
            <a:r>
              <a:rPr lang="en-US"/>
              <a:t>ESVI &gt;50cc/m2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Continuing Medical Implementation ®                                       …..</a:t>
            </a:r>
            <a:r>
              <a:rPr lang="en-US" i="1"/>
              <a:t>.bridging the care gap </a:t>
            </a: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Indications for Surgery </a:t>
            </a:r>
            <a:br>
              <a:rPr lang="en-US"/>
            </a:br>
            <a:r>
              <a:rPr lang="en-US"/>
              <a:t>  Isolated,Severe Chronic MR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Emerging (minor criteria):</a:t>
            </a:r>
          </a:p>
          <a:p>
            <a:pPr lvl="1"/>
            <a:r>
              <a:rPr lang="en-US"/>
              <a:t>Any symptoms of heart failure</a:t>
            </a:r>
            <a:br>
              <a:rPr lang="en-US"/>
            </a:br>
            <a:r>
              <a:rPr lang="en-US"/>
              <a:t>or sub optimal exercise tolerance test</a:t>
            </a:r>
          </a:p>
          <a:p>
            <a:pPr lvl="1"/>
            <a:r>
              <a:rPr lang="en-US"/>
              <a:t>Flail mitral leaflet</a:t>
            </a:r>
          </a:p>
          <a:p>
            <a:pPr lvl="1"/>
            <a:r>
              <a:rPr lang="en-US"/>
              <a:t>Left atrial diameter &gt;45mm</a:t>
            </a:r>
          </a:p>
          <a:p>
            <a:pPr lvl="1"/>
            <a:r>
              <a:rPr lang="en-US"/>
              <a:t>Paroxysmal atrial fibrillation</a:t>
            </a:r>
          </a:p>
          <a:p>
            <a:pPr lvl="1"/>
            <a:r>
              <a:rPr lang="en-US"/>
              <a:t>Abnormal exercise end-systolic volume index or ejection fraction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1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Indications for Mitral Valve Operation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642918"/>
            <a:ext cx="9144000" cy="528641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FFCC00"/>
                </a:solidFill>
              </a:rPr>
              <a:t>Class I: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1. Symptomatic acute severe MR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2. Symptomatic severe MR </a:t>
            </a:r>
            <a:r>
              <a:rPr lang="en-US" sz="1800" b="1" dirty="0" smtClean="0">
                <a:solidFill>
                  <a:srgbClr val="FFFF00"/>
                </a:solidFill>
              </a:rPr>
              <a:t>w/o severe LV dysfunction (EF &lt; 30-60 	LVESD &gt; 40 mm)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3. Asymptomatic severe MR </a:t>
            </a:r>
            <a:r>
              <a:rPr lang="en-US" sz="1800" b="1" dirty="0" smtClean="0">
                <a:solidFill>
                  <a:srgbClr val="FFFF00"/>
                </a:solidFill>
              </a:rPr>
              <a:t>with LV dysfunction (EF = &lt; 60 LVESD </a:t>
            </a:r>
            <a:r>
              <a:rPr lang="en-US" sz="1800" b="1" u="sng" dirty="0" smtClean="0">
                <a:solidFill>
                  <a:srgbClr val="FFFF00"/>
                </a:solidFill>
              </a:rPr>
              <a:t>&gt;</a:t>
            </a:r>
            <a:r>
              <a:rPr lang="en-US" sz="1800" b="1" dirty="0" smtClean="0">
                <a:solidFill>
                  <a:srgbClr val="FFFF00"/>
                </a:solidFill>
              </a:rPr>
              <a:t> 4 mm)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FFFF00"/>
                </a:solidFill>
              </a:rPr>
              <a:t>lass </a:t>
            </a:r>
            <a:r>
              <a:rPr lang="en-US" sz="1800" b="1" dirty="0" err="1" smtClean="0">
                <a:solidFill>
                  <a:srgbClr val="FFFF00"/>
                </a:solidFill>
              </a:rPr>
              <a:t>IIa</a:t>
            </a:r>
            <a:r>
              <a:rPr lang="en-US" sz="1800" b="1" dirty="0" smtClean="0">
                <a:solidFill>
                  <a:srgbClr val="FFFF00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1. Asymptomatic </a:t>
            </a:r>
            <a:r>
              <a:rPr lang="en-US" sz="1800" b="1" dirty="0" smtClean="0">
                <a:solidFill>
                  <a:srgbClr val="FFFF00"/>
                </a:solidFill>
              </a:rPr>
              <a:t>severe MR with preserved LV function</a:t>
            </a:r>
            <a:r>
              <a:rPr lang="en-US" sz="1800" b="1" dirty="0" smtClean="0"/>
              <a:t>, if successful MV repair w/o MR rate &gt; 90%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2. Asymptomatic severe MR with new onset of AF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3. Asymptomatic severe MR with </a:t>
            </a:r>
            <a:r>
              <a:rPr lang="en-US" sz="1800" b="1" dirty="0" smtClean="0">
                <a:solidFill>
                  <a:srgbClr val="FFFF00"/>
                </a:solidFill>
              </a:rPr>
              <a:t>PHTN &gt; 50 mmHg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4. Symptomatic severe primary MR with severe LV dysfunction, if MV repair highly likely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FFCC00"/>
                </a:solidFill>
              </a:rPr>
              <a:t>Class </a:t>
            </a:r>
            <a:r>
              <a:rPr lang="en-US" sz="1800" b="1" dirty="0" err="1" smtClean="0">
                <a:solidFill>
                  <a:srgbClr val="FFCC00"/>
                </a:solidFill>
              </a:rPr>
              <a:t>IIb</a:t>
            </a:r>
            <a:r>
              <a:rPr lang="en-US" sz="1800" b="1" dirty="0" smtClean="0">
                <a:solidFill>
                  <a:srgbClr val="FFCC0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Symptomatic severe secondary MR with severe LV dysfunction 	for MV repair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FFCC00"/>
                </a:solidFill>
              </a:rPr>
              <a:t>Class III: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1. Asymptomatic severe MR with preserved LV function, if doubt  	about MV repair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 smtClean="0"/>
              <a:t>      2. Mild to moderate MR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Continuing Medical Implementation ®                                       …..</a:t>
            </a:r>
            <a:r>
              <a:rPr lang="en-US" i="1"/>
              <a:t>.bridging the care gap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MV Repair vs. Replacement (2)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Valve replacement:</a:t>
            </a:r>
          </a:p>
          <a:p>
            <a:pPr lvl="1">
              <a:lnSpc>
                <a:spcPct val="90000"/>
              </a:lnSpc>
            </a:pPr>
            <a:r>
              <a:rPr lang="en-US"/>
              <a:t>Mortality 2-7%</a:t>
            </a:r>
          </a:p>
          <a:p>
            <a:pPr lvl="1">
              <a:lnSpc>
                <a:spcPct val="90000"/>
              </a:lnSpc>
            </a:pPr>
            <a:r>
              <a:rPr lang="en-US"/>
              <a:t>Anti-coagulation</a:t>
            </a:r>
          </a:p>
          <a:p>
            <a:pPr lvl="1">
              <a:lnSpc>
                <a:spcPct val="90000"/>
              </a:lnSpc>
            </a:pPr>
            <a:r>
              <a:rPr lang="en-US"/>
              <a:t>Decreased LVEF</a:t>
            </a:r>
          </a:p>
          <a:p>
            <a:pPr>
              <a:lnSpc>
                <a:spcPct val="90000"/>
              </a:lnSpc>
            </a:pPr>
            <a:r>
              <a:rPr lang="en-US"/>
              <a:t>Tissue prosthetic valve degeneration</a:t>
            </a:r>
          </a:p>
          <a:p>
            <a:pPr>
              <a:lnSpc>
                <a:spcPct val="90000"/>
              </a:lnSpc>
            </a:pPr>
            <a:r>
              <a:rPr lang="en-US"/>
              <a:t>Mechanical prosthetic valve dysfunction/ thrombosis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/>
              <a:t>Valve repair</a:t>
            </a:r>
          </a:p>
          <a:p>
            <a:pPr lvl="1"/>
            <a:r>
              <a:rPr lang="en-US"/>
              <a:t>Mortality 2-3%</a:t>
            </a:r>
          </a:p>
          <a:p>
            <a:pPr lvl="1"/>
            <a:r>
              <a:rPr lang="en-US"/>
              <a:t>No anticoagulation (unless Afib)</a:t>
            </a:r>
          </a:p>
          <a:p>
            <a:pPr lvl="1"/>
            <a:r>
              <a:rPr lang="en-US"/>
              <a:t>Preservation of LVEF</a:t>
            </a:r>
          </a:p>
          <a:p>
            <a:r>
              <a:rPr lang="en-US" sz="2400"/>
              <a:t>Valve repair always preferable</a:t>
            </a:r>
          </a:p>
          <a:p>
            <a:pPr lvl="1"/>
            <a:r>
              <a:rPr lang="en-US"/>
              <a:t>Feasible in 70-90% of patients</a:t>
            </a:r>
          </a:p>
          <a:p>
            <a:endParaRPr lang="en-US" sz="24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cardiolabel.eu/Echocardi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09834"/>
          </a:xfrm>
          <a:prstGeom prst="rect">
            <a:avLst/>
          </a:prstGeom>
          <a:effectLst>
            <a:outerShdw blurRad="50800" dist="50800" dir="5400000" algn="ctr" rotWithShape="0">
              <a:srgbClr val="FFFF00">
                <a:alpha val="17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 rot="-321385">
            <a:off x="3141663" y="4686300"/>
            <a:ext cx="288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CCFF33"/>
                </a:solidFill>
              </a:rPr>
              <a:t>Thank   </a:t>
            </a:r>
            <a:r>
              <a:rPr lang="en-US" sz="2800" dirty="0" smtClean="0"/>
              <a:t>     </a:t>
            </a:r>
            <a:r>
              <a:rPr lang="en-US" sz="2800" b="1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5" name="Flowchart: Collate 4"/>
          <p:cNvSpPr/>
          <p:nvPr/>
        </p:nvSpPr>
        <p:spPr>
          <a:xfrm rot="16016672">
            <a:off x="4234657" y="3555206"/>
            <a:ext cx="773112" cy="2803525"/>
          </a:xfrm>
          <a:prstGeom prst="flowChartCollat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Continuing Medical Implementation ®                                       …..</a:t>
            </a:r>
            <a:r>
              <a:rPr lang="en-US" i="1"/>
              <a:t>.bridging the care gap 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Acute </a:t>
            </a:r>
            <a:r>
              <a:rPr lang="en-US" dirty="0" smtClean="0"/>
              <a:t>Severe Mitral </a:t>
            </a:r>
            <a:r>
              <a:rPr lang="en-US" dirty="0"/>
              <a:t>Regurgitation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/>
              <a:t>Acute severe dyspnea, CHF &amp; hypotension</a:t>
            </a:r>
          </a:p>
          <a:p>
            <a:pPr>
              <a:lnSpc>
                <a:spcPct val="90000"/>
              </a:lnSpc>
            </a:pPr>
            <a:r>
              <a:rPr lang="en-US" sz="2400"/>
              <a:t>LV size normal</a:t>
            </a:r>
          </a:p>
          <a:p>
            <a:pPr>
              <a:lnSpc>
                <a:spcPct val="90000"/>
              </a:lnSpc>
            </a:pPr>
            <a:r>
              <a:rPr lang="en-US" sz="2400"/>
              <a:t>LV may/may not be hyperdynamic</a:t>
            </a:r>
          </a:p>
          <a:p>
            <a:pPr>
              <a:lnSpc>
                <a:spcPct val="90000"/>
              </a:lnSpc>
            </a:pPr>
            <a:r>
              <a:rPr lang="en-US" sz="2400"/>
              <a:t>Loud S1</a:t>
            </a:r>
          </a:p>
          <a:p>
            <a:pPr>
              <a:lnSpc>
                <a:spcPct val="90000"/>
              </a:lnSpc>
            </a:pPr>
            <a:r>
              <a:rPr lang="en-US" sz="2400"/>
              <a:t>Systolic murmur may/may not be pan-systolic</a:t>
            </a:r>
          </a:p>
          <a:p>
            <a:pPr>
              <a:lnSpc>
                <a:spcPct val="90000"/>
              </a:lnSpc>
            </a:pPr>
            <a:r>
              <a:rPr lang="en-US" sz="2400"/>
              <a:t>Inflow/rumble</a:t>
            </a:r>
          </a:p>
          <a:p>
            <a:pPr>
              <a:lnSpc>
                <a:spcPct val="90000"/>
              </a:lnSpc>
            </a:pPr>
            <a:r>
              <a:rPr lang="en-US" sz="2400"/>
              <a:t>S3 present-may be only abnormality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RV lift</a:t>
            </a:r>
          </a:p>
          <a:p>
            <a:pPr>
              <a:lnSpc>
                <a:spcPct val="90000"/>
              </a:lnSpc>
            </a:pPr>
            <a:r>
              <a:rPr lang="en-US" sz="2400"/>
              <a:t>TTE/TEE for diagnosis</a:t>
            </a:r>
          </a:p>
          <a:p>
            <a:pPr lvl="1">
              <a:lnSpc>
                <a:spcPct val="90000"/>
              </a:lnSpc>
            </a:pPr>
            <a:r>
              <a:rPr lang="en-US"/>
              <a:t>Chordal or papilllary muscle rupture/tear</a:t>
            </a:r>
          </a:p>
          <a:p>
            <a:pPr lvl="1">
              <a:lnSpc>
                <a:spcPct val="90000"/>
              </a:lnSpc>
            </a:pPr>
            <a:r>
              <a:rPr lang="en-US"/>
              <a:t>Infarction with papillary muscle ischaemia or tear</a:t>
            </a:r>
          </a:p>
          <a:p>
            <a:pPr lvl="1">
              <a:lnSpc>
                <a:spcPct val="90000"/>
              </a:lnSpc>
            </a:pPr>
            <a:r>
              <a:rPr lang="en-US"/>
              <a:t>Infectious endocarditis with leaflet perforation or disruption or chordal tear</a:t>
            </a:r>
          </a:p>
          <a:p>
            <a:pPr lvl="1">
              <a:lnSpc>
                <a:spcPct val="90000"/>
              </a:lnSpc>
            </a:pPr>
            <a:r>
              <a:rPr lang="en-US"/>
              <a:t>Flail MV segment</a:t>
            </a:r>
          </a:p>
          <a:p>
            <a:pPr lvl="1">
              <a:lnSpc>
                <a:spcPct val="90000"/>
              </a:lnSpc>
              <a:buFontTx/>
              <a:buChar char="•"/>
            </a:pPr>
            <a:endParaRPr lang="en-US"/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cute 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14400"/>
          </a:xfrm>
        </p:spPr>
        <p:txBody>
          <a:bodyPr/>
          <a:lstStyle/>
          <a:p>
            <a:r>
              <a:rPr lang="en-US" dirty="0" smtClean="0"/>
              <a:t>Acute Stage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2268</TotalTime>
  <Words>1846</Words>
  <Application>Microsoft Office PowerPoint</Application>
  <PresentationFormat>On-screen Show (4:3)</PresentationFormat>
  <Paragraphs>417</Paragraphs>
  <Slides>77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Metro</vt:lpstr>
      <vt:lpstr>Bitmap Image</vt:lpstr>
      <vt:lpstr>Slide 1</vt:lpstr>
      <vt:lpstr>Mitral Regurgitation Clinical and Echocardiographic Review  Rasoul Azarfarin MD Associate professor of anesthesiology,  Fellowship of  cardiac anesthesia</vt:lpstr>
      <vt:lpstr>Mitral Regurgitation</vt:lpstr>
      <vt:lpstr>Slide 4</vt:lpstr>
      <vt:lpstr>MR Etiology: Surgical series </vt:lpstr>
      <vt:lpstr>Mitral Regurgitation</vt:lpstr>
      <vt:lpstr>MR Pathophysiology</vt:lpstr>
      <vt:lpstr> Acute Severe Mitral Regurgitation</vt:lpstr>
      <vt:lpstr>Acute Stage</vt:lpstr>
      <vt:lpstr>Chronic Mitral Regurgitation</vt:lpstr>
      <vt:lpstr>Chronic Mitral Regurgitation</vt:lpstr>
      <vt:lpstr>Chronic Compensated Stage</vt:lpstr>
      <vt:lpstr>LaPlace’s law </vt:lpstr>
      <vt:lpstr>Chronic Decompensated Stage</vt:lpstr>
      <vt:lpstr>Chronic MR Stages (Summary)</vt:lpstr>
      <vt:lpstr>Etiology of Primary (Organic) MR  </vt:lpstr>
      <vt:lpstr>Management of Primary (Organic) MR  </vt:lpstr>
      <vt:lpstr>Secondary (Functional) MR</vt:lpstr>
      <vt:lpstr>Secondary (Functional) MR</vt:lpstr>
      <vt:lpstr>Management of Secondary (Functional) MR</vt:lpstr>
      <vt:lpstr>Carpentier’s Classification </vt:lpstr>
      <vt:lpstr>Slide 22</vt:lpstr>
      <vt:lpstr>Mitral Valve Prolapse</vt:lpstr>
      <vt:lpstr>Slide 24</vt:lpstr>
      <vt:lpstr>Slide 25</vt:lpstr>
      <vt:lpstr>Slide 26</vt:lpstr>
      <vt:lpstr>Slide 27</vt:lpstr>
      <vt:lpstr>MR Symptoms</vt:lpstr>
      <vt:lpstr>Signs of severity in MR</vt:lpstr>
      <vt:lpstr>Investigations </vt:lpstr>
      <vt:lpstr>MR Echocardiography</vt:lpstr>
      <vt:lpstr>TEE Views (1)</vt:lpstr>
      <vt:lpstr>TEE Views (2)</vt:lpstr>
      <vt:lpstr>Doppler/color Doppler</vt:lpstr>
      <vt:lpstr>Doppler/color Doppler</vt:lpstr>
      <vt:lpstr>Doppler/color Doppler</vt:lpstr>
      <vt:lpstr>Doppler/color Doppler</vt:lpstr>
      <vt:lpstr>Doppler/color Doppler</vt:lpstr>
      <vt:lpstr>Doppler/color Doppler</vt:lpstr>
      <vt:lpstr>Slide 40</vt:lpstr>
      <vt:lpstr>MR by Doppler Echocardiography:  Quantitation</vt:lpstr>
      <vt:lpstr>Angiographic Criteria for MR (1-4+)</vt:lpstr>
      <vt:lpstr>Severity of Mitral Regurgitation </vt:lpstr>
      <vt:lpstr>Pulmonary Vein Flow: Moderate or Severe MR?</vt:lpstr>
      <vt:lpstr>Pulmonary Vein Flow</vt:lpstr>
      <vt:lpstr>2DE/Doppler Clues for Chronic Significant MR</vt:lpstr>
      <vt:lpstr>Slide 47</vt:lpstr>
      <vt:lpstr>Slide 48</vt:lpstr>
      <vt:lpstr>Severity of Mitral Regurgitation (2)</vt:lpstr>
      <vt:lpstr>Vena Contracta</vt:lpstr>
      <vt:lpstr>Slide 51</vt:lpstr>
      <vt:lpstr>Mitral Regurgitant Fraction by Doppler Echo</vt:lpstr>
      <vt:lpstr>Slide 53</vt:lpstr>
      <vt:lpstr>Slide 54</vt:lpstr>
      <vt:lpstr>Measuring the flow convergence area (PISA)</vt:lpstr>
      <vt:lpstr>Slide 56</vt:lpstr>
      <vt:lpstr>Calculating Effective Regurgitant Orifice Area (ROA cm2)</vt:lpstr>
      <vt:lpstr>Simplified Formula for ROA </vt:lpstr>
      <vt:lpstr>Slide 59</vt:lpstr>
      <vt:lpstr>Slide 60</vt:lpstr>
      <vt:lpstr>Slide 61</vt:lpstr>
      <vt:lpstr>Slide 62</vt:lpstr>
      <vt:lpstr>ERO and Clinical Outcomes</vt:lpstr>
      <vt:lpstr>Chordal rupture</vt:lpstr>
      <vt:lpstr>Slide 65</vt:lpstr>
      <vt:lpstr>Vegetation</vt:lpstr>
      <vt:lpstr>Vegetation</vt:lpstr>
      <vt:lpstr>Slide 68</vt:lpstr>
      <vt:lpstr>Echocardiographic Follow-up</vt:lpstr>
      <vt:lpstr>Treatment of Chronic Mitral Regurgitation</vt:lpstr>
      <vt:lpstr>Slide 71</vt:lpstr>
      <vt:lpstr>Mitral Regurgitation ACC/AHA recommendations</vt:lpstr>
      <vt:lpstr>Indications for Surgery    Isolated,Severe Chronic MR</vt:lpstr>
      <vt:lpstr>Indications for Surgery    Isolated,Severe Chronic MR</vt:lpstr>
      <vt:lpstr>Indications for Mitral Valve Operation</vt:lpstr>
      <vt:lpstr>MV Repair vs. Replacement (2)</vt:lpstr>
      <vt:lpstr>Slide 77</vt:lpstr>
    </vt:vector>
  </TitlesOfParts>
  <Company>MRT www.Win2Farsi.com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MRT</dc:creator>
  <cp:lastModifiedBy>intuser</cp:lastModifiedBy>
  <cp:revision>172</cp:revision>
  <dcterms:created xsi:type="dcterms:W3CDTF">2003-04-22T04:56:46Z</dcterms:created>
  <dcterms:modified xsi:type="dcterms:W3CDTF">2019-06-22T06:06:50Z</dcterms:modified>
</cp:coreProperties>
</file>